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2" r:id="rId5"/>
    <p:sldId id="257" r:id="rId6"/>
    <p:sldId id="260" r:id="rId7"/>
    <p:sldId id="261" r:id="rId8"/>
    <p:sldId id="263" r:id="rId9"/>
    <p:sldId id="264" r:id="rId10"/>
    <p:sldId id="265" r:id="rId11"/>
    <p:sldId id="267" r:id="rId12"/>
    <p:sldId id="268" r:id="rId13"/>
    <p:sldId id="269" r:id="rId14"/>
    <p:sldId id="270" r:id="rId15"/>
    <p:sldId id="266"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72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98" autoAdjust="0"/>
    <p:restoredTop sz="94660"/>
  </p:normalViewPr>
  <p:slideViewPr>
    <p:cSldViewPr snapToGrid="0">
      <p:cViewPr varScale="1">
        <p:scale>
          <a:sx n="70" d="100"/>
          <a:sy n="70"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DC1D4-E8CD-4C3E-A96A-D16DE5C6DDBC}"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PK"/>
        </a:p>
      </dgm:t>
    </dgm:pt>
    <dgm:pt modelId="{514D51AB-BB35-45A2-9316-4D73EE5DFA4D}">
      <dgm:prSet phldrT="[Text]"/>
      <dgm:spPr>
        <a:solidFill>
          <a:schemeClr val="bg2">
            <a:lumMod val="60000"/>
            <a:lumOff val="40000"/>
          </a:schemeClr>
        </a:solidFill>
      </dgm:spPr>
      <dgm:t>
        <a:bodyPr/>
        <a:lstStyle/>
        <a:p>
          <a:r>
            <a:rPr lang="en-US" b="1" i="0" dirty="0"/>
            <a:t>Integrated Data Optimization Framework</a:t>
          </a:r>
          <a:endParaRPr lang="en-PK" dirty="0"/>
        </a:p>
      </dgm:t>
    </dgm:pt>
    <dgm:pt modelId="{97A0F648-C322-439C-8B3D-787E2943B6BE}" type="parTrans" cxnId="{BAE5FEB4-52CD-447F-BEE9-AF53099AD26A}">
      <dgm:prSet/>
      <dgm:spPr/>
      <dgm:t>
        <a:bodyPr/>
        <a:lstStyle/>
        <a:p>
          <a:endParaRPr lang="en-PK"/>
        </a:p>
      </dgm:t>
    </dgm:pt>
    <dgm:pt modelId="{C808B048-47C1-4D1C-BFDC-77E3FBD3CECB}" type="sibTrans" cxnId="{BAE5FEB4-52CD-447F-BEE9-AF53099AD26A}">
      <dgm:prSet>
        <dgm:style>
          <a:lnRef idx="1">
            <a:schemeClr val="accent4"/>
          </a:lnRef>
          <a:fillRef idx="0">
            <a:schemeClr val="accent4"/>
          </a:fillRef>
          <a:effectRef idx="0">
            <a:schemeClr val="accent4"/>
          </a:effectRef>
          <a:fontRef idx="minor">
            <a:schemeClr val="tx1"/>
          </a:fontRef>
        </dgm:style>
      </dgm:prSet>
      <dgm:spPr/>
      <dgm:t>
        <a:bodyPr/>
        <a:lstStyle/>
        <a:p>
          <a:endParaRPr lang="en-PK"/>
        </a:p>
      </dgm:t>
    </dgm:pt>
    <dgm:pt modelId="{F8ADE75D-DB8C-4A4F-A45E-924D17D6D462}">
      <dgm:prSet phldrT="[Text]"/>
      <dgm:spPr>
        <a:solidFill>
          <a:schemeClr val="tx2">
            <a:lumMod val="50000"/>
          </a:schemeClr>
        </a:solidFill>
      </dgm:spPr>
      <dgm:t>
        <a:bodyPr/>
        <a:lstStyle/>
        <a:p>
          <a:r>
            <a:rPr lang="en-US" b="1" i="0" dirty="0"/>
            <a:t>Streamlining Efficiency</a:t>
          </a:r>
          <a:endParaRPr lang="en-PK" dirty="0"/>
        </a:p>
      </dgm:t>
    </dgm:pt>
    <dgm:pt modelId="{B84FB775-63BF-4A9E-8814-033E7974B599}" type="parTrans" cxnId="{2A44CCD9-A3B2-48D2-85E7-C7EA125F5432}">
      <dgm:prSet/>
      <dgm:spPr/>
      <dgm:t>
        <a:bodyPr/>
        <a:lstStyle/>
        <a:p>
          <a:endParaRPr lang="en-PK"/>
        </a:p>
      </dgm:t>
    </dgm:pt>
    <dgm:pt modelId="{0B4D2189-E9C3-44BC-BA10-E6A749051352}" type="sibTrans" cxnId="{2A44CCD9-A3B2-48D2-85E7-C7EA125F5432}">
      <dgm:prSet>
        <dgm:style>
          <a:lnRef idx="1">
            <a:schemeClr val="accent4"/>
          </a:lnRef>
          <a:fillRef idx="0">
            <a:schemeClr val="accent4"/>
          </a:fillRef>
          <a:effectRef idx="0">
            <a:schemeClr val="accent4"/>
          </a:effectRef>
          <a:fontRef idx="minor">
            <a:schemeClr val="tx1"/>
          </a:fontRef>
        </dgm:style>
      </dgm:prSet>
      <dgm:spPr/>
      <dgm:t>
        <a:bodyPr/>
        <a:lstStyle/>
        <a:p>
          <a:endParaRPr lang="en-PK"/>
        </a:p>
      </dgm:t>
    </dgm:pt>
    <dgm:pt modelId="{4775E984-5C7F-403B-AFE2-1A0A7F8751D9}">
      <dgm:prSet phldrT="[Text]"/>
      <dgm:spPr>
        <a:solidFill>
          <a:schemeClr val="accent3">
            <a:lumMod val="60000"/>
            <a:lumOff val="40000"/>
          </a:schemeClr>
        </a:solidFill>
      </dgm:spPr>
      <dgm:t>
        <a:bodyPr/>
        <a:lstStyle/>
        <a:p>
          <a:r>
            <a:rPr lang="en-US" b="1" i="0" dirty="0"/>
            <a:t>User Experience</a:t>
          </a:r>
          <a:endParaRPr lang="en-PK" dirty="0"/>
        </a:p>
      </dgm:t>
    </dgm:pt>
    <dgm:pt modelId="{8E02650B-14DE-4845-A90F-FBA25B12492B}" type="parTrans" cxnId="{B8A942B9-821B-4E98-9E5F-ED82E00872EF}">
      <dgm:prSet/>
      <dgm:spPr/>
      <dgm:t>
        <a:bodyPr/>
        <a:lstStyle/>
        <a:p>
          <a:endParaRPr lang="en-PK"/>
        </a:p>
      </dgm:t>
    </dgm:pt>
    <dgm:pt modelId="{C8A82064-F89B-4154-83FA-8069B226E801}" type="sibTrans" cxnId="{B8A942B9-821B-4E98-9E5F-ED82E00872EF}">
      <dgm:prSet>
        <dgm:style>
          <a:lnRef idx="1">
            <a:schemeClr val="accent4"/>
          </a:lnRef>
          <a:fillRef idx="0">
            <a:schemeClr val="accent4"/>
          </a:fillRef>
          <a:effectRef idx="0">
            <a:schemeClr val="accent4"/>
          </a:effectRef>
          <a:fontRef idx="minor">
            <a:schemeClr val="tx1"/>
          </a:fontRef>
        </dgm:style>
      </dgm:prSet>
      <dgm:spPr/>
      <dgm:t>
        <a:bodyPr/>
        <a:lstStyle/>
        <a:p>
          <a:endParaRPr lang="en-PK"/>
        </a:p>
      </dgm:t>
    </dgm:pt>
    <dgm:pt modelId="{6221D49B-E293-49FB-A083-7467974BB0B8}">
      <dgm:prSet phldrT="[Text]"/>
      <dgm:spPr>
        <a:solidFill>
          <a:srgbClr val="317293"/>
        </a:solidFill>
      </dgm:spPr>
      <dgm:t>
        <a:bodyPr/>
        <a:lstStyle/>
        <a:p>
          <a:r>
            <a:rPr lang="en-US" b="1" i="0" dirty="0"/>
            <a:t>Future-Proof Adaptability</a:t>
          </a:r>
          <a:endParaRPr lang="en-PK" dirty="0"/>
        </a:p>
      </dgm:t>
    </dgm:pt>
    <dgm:pt modelId="{2713C507-9950-4C89-A206-56774E84270D}" type="sibTrans" cxnId="{061126E8-D485-496A-B0DC-B81563A63478}">
      <dgm:prSet/>
      <dgm:spPr/>
      <dgm:t>
        <a:bodyPr/>
        <a:lstStyle/>
        <a:p>
          <a:endParaRPr lang="en-PK"/>
        </a:p>
      </dgm:t>
    </dgm:pt>
    <dgm:pt modelId="{F6513984-7868-4B9D-9615-1DADA40E1F05}" type="parTrans" cxnId="{061126E8-D485-496A-B0DC-B81563A63478}">
      <dgm:prSet/>
      <dgm:spPr/>
      <dgm:t>
        <a:bodyPr/>
        <a:lstStyle/>
        <a:p>
          <a:endParaRPr lang="en-PK"/>
        </a:p>
      </dgm:t>
    </dgm:pt>
    <dgm:pt modelId="{80019A6A-8EBF-4C9C-AF0A-1594FD632ACC}" type="pres">
      <dgm:prSet presAssocID="{7B8DC1D4-E8CD-4C3E-A96A-D16DE5C6DDBC}" presName="Name0" presStyleCnt="0">
        <dgm:presLayoutVars>
          <dgm:dir/>
          <dgm:resizeHandles val="exact"/>
        </dgm:presLayoutVars>
      </dgm:prSet>
      <dgm:spPr/>
    </dgm:pt>
    <dgm:pt modelId="{1EEBEF9E-29A1-46EE-B975-8AFFB7AAA37F}" type="pres">
      <dgm:prSet presAssocID="{514D51AB-BB35-45A2-9316-4D73EE5DFA4D}" presName="node" presStyleLbl="node1" presStyleIdx="0" presStyleCnt="4">
        <dgm:presLayoutVars>
          <dgm:bulletEnabled val="1"/>
        </dgm:presLayoutVars>
      </dgm:prSet>
      <dgm:spPr/>
    </dgm:pt>
    <dgm:pt modelId="{B68094E2-F20B-48A9-BB3C-F7CD041D70DA}" type="pres">
      <dgm:prSet presAssocID="{C808B048-47C1-4D1C-BFDC-77E3FBD3CECB}" presName="sibTrans" presStyleLbl="sibTrans1D1" presStyleIdx="0" presStyleCnt="3"/>
      <dgm:spPr/>
    </dgm:pt>
    <dgm:pt modelId="{6D04A807-E879-41D9-BA1A-041F7A844B57}" type="pres">
      <dgm:prSet presAssocID="{C808B048-47C1-4D1C-BFDC-77E3FBD3CECB}" presName="connectorText" presStyleLbl="sibTrans1D1" presStyleIdx="0" presStyleCnt="3"/>
      <dgm:spPr/>
    </dgm:pt>
    <dgm:pt modelId="{570516E4-64D1-47ED-9F24-655AAB2C5266}" type="pres">
      <dgm:prSet presAssocID="{F8ADE75D-DB8C-4A4F-A45E-924D17D6D462}" presName="node" presStyleLbl="node1" presStyleIdx="1" presStyleCnt="4">
        <dgm:presLayoutVars>
          <dgm:bulletEnabled val="1"/>
        </dgm:presLayoutVars>
      </dgm:prSet>
      <dgm:spPr/>
    </dgm:pt>
    <dgm:pt modelId="{5AF09839-3980-4253-B1C6-19E0203FBC76}" type="pres">
      <dgm:prSet presAssocID="{0B4D2189-E9C3-44BC-BA10-E6A749051352}" presName="sibTrans" presStyleLbl="sibTrans1D1" presStyleIdx="1" presStyleCnt="3"/>
      <dgm:spPr/>
    </dgm:pt>
    <dgm:pt modelId="{5EE09496-1769-4BC3-8428-17E225570987}" type="pres">
      <dgm:prSet presAssocID="{0B4D2189-E9C3-44BC-BA10-E6A749051352}" presName="connectorText" presStyleLbl="sibTrans1D1" presStyleIdx="1" presStyleCnt="3"/>
      <dgm:spPr/>
    </dgm:pt>
    <dgm:pt modelId="{6D2D4F48-4B4C-4872-9244-0B2042CD5C10}" type="pres">
      <dgm:prSet presAssocID="{4775E984-5C7F-403B-AFE2-1A0A7F8751D9}" presName="node" presStyleLbl="node1" presStyleIdx="2" presStyleCnt="4">
        <dgm:presLayoutVars>
          <dgm:bulletEnabled val="1"/>
        </dgm:presLayoutVars>
      </dgm:prSet>
      <dgm:spPr/>
    </dgm:pt>
    <dgm:pt modelId="{1FC0C419-C326-49F8-800F-2B3C8BDC645A}" type="pres">
      <dgm:prSet presAssocID="{C8A82064-F89B-4154-83FA-8069B226E801}" presName="sibTrans" presStyleLbl="sibTrans1D1" presStyleIdx="2" presStyleCnt="3"/>
      <dgm:spPr/>
    </dgm:pt>
    <dgm:pt modelId="{7E685CB8-1812-43DE-AC9B-0551C60FF4D3}" type="pres">
      <dgm:prSet presAssocID="{C8A82064-F89B-4154-83FA-8069B226E801}" presName="connectorText" presStyleLbl="sibTrans1D1" presStyleIdx="2" presStyleCnt="3"/>
      <dgm:spPr/>
    </dgm:pt>
    <dgm:pt modelId="{8485328E-4EEC-4FA9-BD5C-400A6CEF882A}" type="pres">
      <dgm:prSet presAssocID="{6221D49B-E293-49FB-A083-7467974BB0B8}" presName="node" presStyleLbl="node1" presStyleIdx="3" presStyleCnt="4">
        <dgm:presLayoutVars>
          <dgm:bulletEnabled val="1"/>
        </dgm:presLayoutVars>
      </dgm:prSet>
      <dgm:spPr/>
    </dgm:pt>
  </dgm:ptLst>
  <dgm:cxnLst>
    <dgm:cxn modelId="{FFB7AD12-A47E-43F0-98CF-EB8C683AD840}" type="presOf" srcId="{F8ADE75D-DB8C-4A4F-A45E-924D17D6D462}" destId="{570516E4-64D1-47ED-9F24-655AAB2C5266}" srcOrd="0" destOrd="0" presId="urn:microsoft.com/office/officeart/2005/8/layout/bProcess3"/>
    <dgm:cxn modelId="{B6D8D424-2313-406A-8221-DFD7718DA34C}" type="presOf" srcId="{4775E984-5C7F-403B-AFE2-1A0A7F8751D9}" destId="{6D2D4F48-4B4C-4872-9244-0B2042CD5C10}" srcOrd="0" destOrd="0" presId="urn:microsoft.com/office/officeart/2005/8/layout/bProcess3"/>
    <dgm:cxn modelId="{4169C527-0E0B-4601-BB45-8D468CC2A553}" type="presOf" srcId="{514D51AB-BB35-45A2-9316-4D73EE5DFA4D}" destId="{1EEBEF9E-29A1-46EE-B975-8AFFB7AAA37F}" srcOrd="0" destOrd="0" presId="urn:microsoft.com/office/officeart/2005/8/layout/bProcess3"/>
    <dgm:cxn modelId="{92115940-6DED-4FB5-82DE-710C41B8C129}" type="presOf" srcId="{0B4D2189-E9C3-44BC-BA10-E6A749051352}" destId="{5EE09496-1769-4BC3-8428-17E225570987}" srcOrd="1" destOrd="0" presId="urn:microsoft.com/office/officeart/2005/8/layout/bProcess3"/>
    <dgm:cxn modelId="{39AD3876-584D-4776-BE46-5082429C2738}" type="presOf" srcId="{7B8DC1D4-E8CD-4C3E-A96A-D16DE5C6DDBC}" destId="{80019A6A-8EBF-4C9C-AF0A-1594FD632ACC}" srcOrd="0" destOrd="0" presId="urn:microsoft.com/office/officeart/2005/8/layout/bProcess3"/>
    <dgm:cxn modelId="{0332DB85-AAB8-4814-9DEE-B0C33D244387}" type="presOf" srcId="{C8A82064-F89B-4154-83FA-8069B226E801}" destId="{7E685CB8-1812-43DE-AC9B-0551C60FF4D3}" srcOrd="1" destOrd="0" presId="urn:microsoft.com/office/officeart/2005/8/layout/bProcess3"/>
    <dgm:cxn modelId="{E4A74392-F4BB-4C37-AD2B-452FEB53C28C}" type="presOf" srcId="{C808B048-47C1-4D1C-BFDC-77E3FBD3CECB}" destId="{6D04A807-E879-41D9-BA1A-041F7A844B57}" srcOrd="1" destOrd="0" presId="urn:microsoft.com/office/officeart/2005/8/layout/bProcess3"/>
    <dgm:cxn modelId="{D1109B97-C2D6-4599-AB94-622AFB31ABA1}" type="presOf" srcId="{6221D49B-E293-49FB-A083-7467974BB0B8}" destId="{8485328E-4EEC-4FA9-BD5C-400A6CEF882A}" srcOrd="0" destOrd="0" presId="urn:microsoft.com/office/officeart/2005/8/layout/bProcess3"/>
    <dgm:cxn modelId="{D1F75398-C237-4AC7-AEC2-AB44746F6B9E}" type="presOf" srcId="{C8A82064-F89B-4154-83FA-8069B226E801}" destId="{1FC0C419-C326-49F8-800F-2B3C8BDC645A}" srcOrd="0" destOrd="0" presId="urn:microsoft.com/office/officeart/2005/8/layout/bProcess3"/>
    <dgm:cxn modelId="{BAE5FEB4-52CD-447F-BEE9-AF53099AD26A}" srcId="{7B8DC1D4-E8CD-4C3E-A96A-D16DE5C6DDBC}" destId="{514D51AB-BB35-45A2-9316-4D73EE5DFA4D}" srcOrd="0" destOrd="0" parTransId="{97A0F648-C322-439C-8B3D-787E2943B6BE}" sibTransId="{C808B048-47C1-4D1C-BFDC-77E3FBD3CECB}"/>
    <dgm:cxn modelId="{B8A942B9-821B-4E98-9E5F-ED82E00872EF}" srcId="{7B8DC1D4-E8CD-4C3E-A96A-D16DE5C6DDBC}" destId="{4775E984-5C7F-403B-AFE2-1A0A7F8751D9}" srcOrd="2" destOrd="0" parTransId="{8E02650B-14DE-4845-A90F-FBA25B12492B}" sibTransId="{C8A82064-F89B-4154-83FA-8069B226E801}"/>
    <dgm:cxn modelId="{2A44CCD9-A3B2-48D2-85E7-C7EA125F5432}" srcId="{7B8DC1D4-E8CD-4C3E-A96A-D16DE5C6DDBC}" destId="{F8ADE75D-DB8C-4A4F-A45E-924D17D6D462}" srcOrd="1" destOrd="0" parTransId="{B84FB775-63BF-4A9E-8814-033E7974B599}" sibTransId="{0B4D2189-E9C3-44BC-BA10-E6A749051352}"/>
    <dgm:cxn modelId="{061126E8-D485-496A-B0DC-B81563A63478}" srcId="{7B8DC1D4-E8CD-4C3E-A96A-D16DE5C6DDBC}" destId="{6221D49B-E293-49FB-A083-7467974BB0B8}" srcOrd="3" destOrd="0" parTransId="{F6513984-7868-4B9D-9615-1DADA40E1F05}" sibTransId="{2713C507-9950-4C89-A206-56774E84270D}"/>
    <dgm:cxn modelId="{B5AE5DF1-0AD4-43F3-83BE-E4FE752B4EC4}" type="presOf" srcId="{C808B048-47C1-4D1C-BFDC-77E3FBD3CECB}" destId="{B68094E2-F20B-48A9-BB3C-F7CD041D70DA}" srcOrd="0" destOrd="0" presId="urn:microsoft.com/office/officeart/2005/8/layout/bProcess3"/>
    <dgm:cxn modelId="{4DAE3CF3-D448-4186-9C32-FF5EC09E227B}" type="presOf" srcId="{0B4D2189-E9C3-44BC-BA10-E6A749051352}" destId="{5AF09839-3980-4253-B1C6-19E0203FBC76}" srcOrd="0" destOrd="0" presId="urn:microsoft.com/office/officeart/2005/8/layout/bProcess3"/>
    <dgm:cxn modelId="{2FEFBE60-0E63-4698-A532-65C278382E62}" type="presParOf" srcId="{80019A6A-8EBF-4C9C-AF0A-1594FD632ACC}" destId="{1EEBEF9E-29A1-46EE-B975-8AFFB7AAA37F}" srcOrd="0" destOrd="0" presId="urn:microsoft.com/office/officeart/2005/8/layout/bProcess3"/>
    <dgm:cxn modelId="{461B9BC3-1B0E-4E32-85A2-DC35B2757DFE}" type="presParOf" srcId="{80019A6A-8EBF-4C9C-AF0A-1594FD632ACC}" destId="{B68094E2-F20B-48A9-BB3C-F7CD041D70DA}" srcOrd="1" destOrd="0" presId="urn:microsoft.com/office/officeart/2005/8/layout/bProcess3"/>
    <dgm:cxn modelId="{F44101F1-A6DF-493F-AFBB-88579C0C5AFC}" type="presParOf" srcId="{B68094E2-F20B-48A9-BB3C-F7CD041D70DA}" destId="{6D04A807-E879-41D9-BA1A-041F7A844B57}" srcOrd="0" destOrd="0" presId="urn:microsoft.com/office/officeart/2005/8/layout/bProcess3"/>
    <dgm:cxn modelId="{5CC14BFA-61A6-402C-BCF1-18691920D528}" type="presParOf" srcId="{80019A6A-8EBF-4C9C-AF0A-1594FD632ACC}" destId="{570516E4-64D1-47ED-9F24-655AAB2C5266}" srcOrd="2" destOrd="0" presId="urn:microsoft.com/office/officeart/2005/8/layout/bProcess3"/>
    <dgm:cxn modelId="{9502D624-7584-4265-98CA-BBBECDA4AD5D}" type="presParOf" srcId="{80019A6A-8EBF-4C9C-AF0A-1594FD632ACC}" destId="{5AF09839-3980-4253-B1C6-19E0203FBC76}" srcOrd="3" destOrd="0" presId="urn:microsoft.com/office/officeart/2005/8/layout/bProcess3"/>
    <dgm:cxn modelId="{91F378B0-C2AD-4C4D-9694-12876B2AD348}" type="presParOf" srcId="{5AF09839-3980-4253-B1C6-19E0203FBC76}" destId="{5EE09496-1769-4BC3-8428-17E225570987}" srcOrd="0" destOrd="0" presId="urn:microsoft.com/office/officeart/2005/8/layout/bProcess3"/>
    <dgm:cxn modelId="{CBC04733-0E42-4981-9E5D-2896DDA1E223}" type="presParOf" srcId="{80019A6A-8EBF-4C9C-AF0A-1594FD632ACC}" destId="{6D2D4F48-4B4C-4872-9244-0B2042CD5C10}" srcOrd="4" destOrd="0" presId="urn:microsoft.com/office/officeart/2005/8/layout/bProcess3"/>
    <dgm:cxn modelId="{EE966819-F91B-4ADE-83F1-C1B67A3D5028}" type="presParOf" srcId="{80019A6A-8EBF-4C9C-AF0A-1594FD632ACC}" destId="{1FC0C419-C326-49F8-800F-2B3C8BDC645A}" srcOrd="5" destOrd="0" presId="urn:microsoft.com/office/officeart/2005/8/layout/bProcess3"/>
    <dgm:cxn modelId="{A51CC24D-3C1E-4304-8AEC-850857E4FDE0}" type="presParOf" srcId="{1FC0C419-C326-49F8-800F-2B3C8BDC645A}" destId="{7E685CB8-1812-43DE-AC9B-0551C60FF4D3}" srcOrd="0" destOrd="0" presId="urn:microsoft.com/office/officeart/2005/8/layout/bProcess3"/>
    <dgm:cxn modelId="{92D9D164-18E2-4D0D-A9A4-ADA477B8D619}" type="presParOf" srcId="{80019A6A-8EBF-4C9C-AF0A-1594FD632ACC}" destId="{8485328E-4EEC-4FA9-BD5C-400A6CEF882A}"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8094E2-F20B-48A9-BB3C-F7CD041D70DA}">
      <dsp:nvSpPr>
        <dsp:cNvPr id="0" name=""/>
        <dsp:cNvSpPr/>
      </dsp:nvSpPr>
      <dsp:spPr>
        <a:xfrm>
          <a:off x="2279896" y="1119723"/>
          <a:ext cx="493944" cy="91440"/>
        </a:xfrm>
        <a:custGeom>
          <a:avLst/>
          <a:gdLst/>
          <a:ahLst/>
          <a:cxnLst/>
          <a:rect l="0" t="0" r="0" b="0"/>
          <a:pathLst>
            <a:path>
              <a:moveTo>
                <a:pt x="0" y="45720"/>
              </a:moveTo>
              <a:lnTo>
                <a:pt x="493944" y="45720"/>
              </a:lnTo>
            </a:path>
          </a:pathLst>
        </a:custGeom>
        <a:noFill/>
        <a:ln w="9525" cap="rnd" cmpd="sng" algn="ctr">
          <a:solidFill>
            <a:schemeClr val="accent4"/>
          </a:solidFill>
          <a:prstDash val="solid"/>
          <a:tailEnd type="arrow"/>
        </a:ln>
        <a:effectLst/>
      </dsp:spPr>
      <dsp:style>
        <a:lnRef idx="1">
          <a:schemeClr val="accent4"/>
        </a:lnRef>
        <a:fillRef idx="0">
          <a:schemeClr val="accent4"/>
        </a:fillRef>
        <a:effectRef idx="0">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2513754" y="1162820"/>
        <a:ext cx="26227" cy="5245"/>
      </dsp:txXfrm>
    </dsp:sp>
    <dsp:sp modelId="{1EEBEF9E-29A1-46EE-B975-8AFFB7AAA37F}">
      <dsp:nvSpPr>
        <dsp:cNvPr id="0" name=""/>
        <dsp:cNvSpPr/>
      </dsp:nvSpPr>
      <dsp:spPr>
        <a:xfrm>
          <a:off x="1068" y="481254"/>
          <a:ext cx="2280628" cy="1368376"/>
        </a:xfrm>
        <a:prstGeom prst="rect">
          <a:avLst/>
        </a:prstGeom>
        <a:solidFill>
          <a:schemeClr val="bg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i="0" kern="1200" dirty="0"/>
            <a:t>Integrated Data Optimization Framework</a:t>
          </a:r>
          <a:endParaRPr lang="en-PK" sz="2000" kern="1200" dirty="0"/>
        </a:p>
      </dsp:txBody>
      <dsp:txXfrm>
        <a:off x="1068" y="481254"/>
        <a:ext cx="2280628" cy="1368376"/>
      </dsp:txXfrm>
    </dsp:sp>
    <dsp:sp modelId="{5AF09839-3980-4253-B1C6-19E0203FBC76}">
      <dsp:nvSpPr>
        <dsp:cNvPr id="0" name=""/>
        <dsp:cNvSpPr/>
      </dsp:nvSpPr>
      <dsp:spPr>
        <a:xfrm>
          <a:off x="1141382" y="1847831"/>
          <a:ext cx="2805172" cy="493944"/>
        </a:xfrm>
        <a:custGeom>
          <a:avLst/>
          <a:gdLst/>
          <a:ahLst/>
          <a:cxnLst/>
          <a:rect l="0" t="0" r="0" b="0"/>
          <a:pathLst>
            <a:path>
              <a:moveTo>
                <a:pt x="2805172" y="0"/>
              </a:moveTo>
              <a:lnTo>
                <a:pt x="2805172" y="264072"/>
              </a:lnTo>
              <a:lnTo>
                <a:pt x="0" y="264072"/>
              </a:lnTo>
              <a:lnTo>
                <a:pt x="0" y="493944"/>
              </a:lnTo>
            </a:path>
          </a:pathLst>
        </a:custGeom>
        <a:noFill/>
        <a:ln w="9525" cap="rnd" cmpd="sng" algn="ctr">
          <a:solidFill>
            <a:schemeClr val="accent4"/>
          </a:solidFill>
          <a:prstDash val="solid"/>
          <a:tailEnd type="arrow"/>
        </a:ln>
        <a:effectLst/>
      </dsp:spPr>
      <dsp:style>
        <a:lnRef idx="1">
          <a:schemeClr val="accent4"/>
        </a:lnRef>
        <a:fillRef idx="0">
          <a:schemeClr val="accent4"/>
        </a:fillRef>
        <a:effectRef idx="0">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2472623" y="2092181"/>
        <a:ext cx="142689" cy="5245"/>
      </dsp:txXfrm>
    </dsp:sp>
    <dsp:sp modelId="{570516E4-64D1-47ED-9F24-655AAB2C5266}">
      <dsp:nvSpPr>
        <dsp:cNvPr id="0" name=""/>
        <dsp:cNvSpPr/>
      </dsp:nvSpPr>
      <dsp:spPr>
        <a:xfrm>
          <a:off x="2806240" y="481254"/>
          <a:ext cx="2280628" cy="1368376"/>
        </a:xfrm>
        <a:prstGeom prst="rect">
          <a:avLst/>
        </a:prstGeom>
        <a:solidFill>
          <a:schemeClr val="tx2">
            <a:lumMod val="5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i="0" kern="1200" dirty="0"/>
            <a:t>Streamlining Efficiency</a:t>
          </a:r>
          <a:endParaRPr lang="en-PK" sz="2000" kern="1200" dirty="0"/>
        </a:p>
      </dsp:txBody>
      <dsp:txXfrm>
        <a:off x="2806240" y="481254"/>
        <a:ext cx="2280628" cy="1368376"/>
      </dsp:txXfrm>
    </dsp:sp>
    <dsp:sp modelId="{1FC0C419-C326-49F8-800F-2B3C8BDC645A}">
      <dsp:nvSpPr>
        <dsp:cNvPr id="0" name=""/>
        <dsp:cNvSpPr/>
      </dsp:nvSpPr>
      <dsp:spPr>
        <a:xfrm>
          <a:off x="2279896" y="3012644"/>
          <a:ext cx="493944" cy="91440"/>
        </a:xfrm>
        <a:custGeom>
          <a:avLst/>
          <a:gdLst/>
          <a:ahLst/>
          <a:cxnLst/>
          <a:rect l="0" t="0" r="0" b="0"/>
          <a:pathLst>
            <a:path>
              <a:moveTo>
                <a:pt x="0" y="45720"/>
              </a:moveTo>
              <a:lnTo>
                <a:pt x="493944" y="45720"/>
              </a:lnTo>
            </a:path>
          </a:pathLst>
        </a:custGeom>
        <a:noFill/>
        <a:ln w="9525" cap="rnd" cmpd="sng" algn="ctr">
          <a:solidFill>
            <a:schemeClr val="accent4"/>
          </a:solidFill>
          <a:prstDash val="solid"/>
          <a:tailEnd type="arrow"/>
        </a:ln>
        <a:effectLst/>
      </dsp:spPr>
      <dsp:style>
        <a:lnRef idx="1">
          <a:schemeClr val="accent4"/>
        </a:lnRef>
        <a:fillRef idx="0">
          <a:schemeClr val="accent4"/>
        </a:fillRef>
        <a:effectRef idx="0">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K" sz="500" kern="1200"/>
        </a:p>
      </dsp:txBody>
      <dsp:txXfrm>
        <a:off x="2513754" y="3055741"/>
        <a:ext cx="26227" cy="5245"/>
      </dsp:txXfrm>
    </dsp:sp>
    <dsp:sp modelId="{6D2D4F48-4B4C-4872-9244-0B2042CD5C10}">
      <dsp:nvSpPr>
        <dsp:cNvPr id="0" name=""/>
        <dsp:cNvSpPr/>
      </dsp:nvSpPr>
      <dsp:spPr>
        <a:xfrm>
          <a:off x="1068" y="2374176"/>
          <a:ext cx="2280628" cy="1368376"/>
        </a:xfrm>
        <a:prstGeom prst="rect">
          <a:avLst/>
        </a:prstGeom>
        <a:solidFill>
          <a:schemeClr val="accent3">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i="0" kern="1200" dirty="0"/>
            <a:t>User Experience</a:t>
          </a:r>
          <a:endParaRPr lang="en-PK" sz="2000" kern="1200" dirty="0"/>
        </a:p>
      </dsp:txBody>
      <dsp:txXfrm>
        <a:off x="1068" y="2374176"/>
        <a:ext cx="2280628" cy="1368376"/>
      </dsp:txXfrm>
    </dsp:sp>
    <dsp:sp modelId="{8485328E-4EEC-4FA9-BD5C-400A6CEF882A}">
      <dsp:nvSpPr>
        <dsp:cNvPr id="0" name=""/>
        <dsp:cNvSpPr/>
      </dsp:nvSpPr>
      <dsp:spPr>
        <a:xfrm>
          <a:off x="2806240" y="2374176"/>
          <a:ext cx="2280628" cy="1368376"/>
        </a:xfrm>
        <a:prstGeom prst="rect">
          <a:avLst/>
        </a:prstGeom>
        <a:solidFill>
          <a:srgbClr val="317293"/>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i="0" kern="1200" dirty="0"/>
            <a:t>Future-Proof Adaptability</a:t>
          </a:r>
          <a:endParaRPr lang="en-PK" sz="2000" kern="1200" dirty="0"/>
        </a:p>
      </dsp:txBody>
      <dsp:txXfrm>
        <a:off x="2806240" y="2374176"/>
        <a:ext cx="2280628" cy="136837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22FD18-F73C-4A68-84C7-20EEC4DE9D76}" type="datetimeFigureOut">
              <a:rPr lang="en-PK" smtClean="0"/>
              <a:t>07/07/2024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C74653E-290B-45BE-8CEF-406905621AFA}" type="slidenum">
              <a:rPr lang="en-PK" smtClean="0"/>
              <a:t>‹#›</a:t>
            </a:fld>
            <a:endParaRPr lang="en-PK"/>
          </a:p>
        </p:txBody>
      </p:sp>
    </p:spTree>
    <p:extLst>
      <p:ext uri="{BB962C8B-B14F-4D97-AF65-F5344CB8AC3E}">
        <p14:creationId xmlns:p14="http://schemas.microsoft.com/office/powerpoint/2010/main" val="2415631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22FD18-F73C-4A68-84C7-20EEC4DE9D76}" type="datetimeFigureOut">
              <a:rPr lang="en-PK" smtClean="0"/>
              <a:t>07/07/2024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AC74653E-290B-45BE-8CEF-406905621AFA}" type="slidenum">
              <a:rPr lang="en-PK" smtClean="0"/>
              <a:t>‹#›</a:t>
            </a:fld>
            <a:endParaRPr lang="en-PK"/>
          </a:p>
        </p:txBody>
      </p:sp>
    </p:spTree>
    <p:extLst>
      <p:ext uri="{BB962C8B-B14F-4D97-AF65-F5344CB8AC3E}">
        <p14:creationId xmlns:p14="http://schemas.microsoft.com/office/powerpoint/2010/main" val="1375057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922FD18-F73C-4A68-84C7-20EEC4DE9D76}" type="datetimeFigureOut">
              <a:rPr lang="en-PK" smtClean="0"/>
              <a:t>07/07/2024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C74653E-290B-45BE-8CEF-406905621AFA}" type="slidenum">
              <a:rPr lang="en-PK" smtClean="0"/>
              <a:t>‹#›</a:t>
            </a:fld>
            <a:endParaRPr lang="en-PK"/>
          </a:p>
        </p:txBody>
      </p:sp>
    </p:spTree>
    <p:extLst>
      <p:ext uri="{BB962C8B-B14F-4D97-AF65-F5344CB8AC3E}">
        <p14:creationId xmlns:p14="http://schemas.microsoft.com/office/powerpoint/2010/main" val="3742484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922FD18-F73C-4A68-84C7-20EEC4DE9D76}" type="datetimeFigureOut">
              <a:rPr lang="en-PK" smtClean="0"/>
              <a:t>07/07/2024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C74653E-290B-45BE-8CEF-406905621AFA}" type="slidenum">
              <a:rPr lang="en-PK" smtClean="0"/>
              <a:t>‹#›</a:t>
            </a:fld>
            <a:endParaRPr lang="en-PK"/>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891796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22FD18-F73C-4A68-84C7-20EEC4DE9D76}" type="datetimeFigureOut">
              <a:rPr lang="en-PK" smtClean="0"/>
              <a:t>07/07/2024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C74653E-290B-45BE-8CEF-406905621AFA}" type="slidenum">
              <a:rPr lang="en-PK" smtClean="0"/>
              <a:t>‹#›</a:t>
            </a:fld>
            <a:endParaRPr lang="en-PK"/>
          </a:p>
        </p:txBody>
      </p:sp>
    </p:spTree>
    <p:extLst>
      <p:ext uri="{BB962C8B-B14F-4D97-AF65-F5344CB8AC3E}">
        <p14:creationId xmlns:p14="http://schemas.microsoft.com/office/powerpoint/2010/main" val="1141527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922FD18-F73C-4A68-84C7-20EEC4DE9D76}" type="datetimeFigureOut">
              <a:rPr lang="en-PK" smtClean="0"/>
              <a:t>07/07/2024</a:t>
            </a:fld>
            <a:endParaRPr lang="en-PK"/>
          </a:p>
        </p:txBody>
      </p:sp>
      <p:sp>
        <p:nvSpPr>
          <p:cNvPr id="4"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C74653E-290B-45BE-8CEF-406905621AFA}" type="slidenum">
              <a:rPr lang="en-PK" smtClean="0"/>
              <a:t>‹#›</a:t>
            </a:fld>
            <a:endParaRPr lang="en-PK"/>
          </a:p>
        </p:txBody>
      </p:sp>
    </p:spTree>
    <p:extLst>
      <p:ext uri="{BB962C8B-B14F-4D97-AF65-F5344CB8AC3E}">
        <p14:creationId xmlns:p14="http://schemas.microsoft.com/office/powerpoint/2010/main" val="19875239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922FD18-F73C-4A68-84C7-20EEC4DE9D76}" type="datetimeFigureOut">
              <a:rPr lang="en-PK" smtClean="0"/>
              <a:t>07/07/2024</a:t>
            </a:fld>
            <a:endParaRPr lang="en-PK"/>
          </a:p>
        </p:txBody>
      </p:sp>
      <p:sp>
        <p:nvSpPr>
          <p:cNvPr id="4"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C74653E-290B-45BE-8CEF-406905621AFA}" type="slidenum">
              <a:rPr lang="en-PK" smtClean="0"/>
              <a:t>‹#›</a:t>
            </a:fld>
            <a:endParaRPr lang="en-PK"/>
          </a:p>
        </p:txBody>
      </p:sp>
    </p:spTree>
    <p:extLst>
      <p:ext uri="{BB962C8B-B14F-4D97-AF65-F5344CB8AC3E}">
        <p14:creationId xmlns:p14="http://schemas.microsoft.com/office/powerpoint/2010/main" val="2558525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22FD18-F73C-4A68-84C7-20EEC4DE9D76}" type="datetimeFigureOut">
              <a:rPr lang="en-PK" smtClean="0"/>
              <a:t>07/07/2024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C74653E-290B-45BE-8CEF-406905621AFA}" type="slidenum">
              <a:rPr lang="en-PK" smtClean="0"/>
              <a:t>‹#›</a:t>
            </a:fld>
            <a:endParaRPr lang="en-PK"/>
          </a:p>
        </p:txBody>
      </p:sp>
    </p:spTree>
    <p:extLst>
      <p:ext uri="{BB962C8B-B14F-4D97-AF65-F5344CB8AC3E}">
        <p14:creationId xmlns:p14="http://schemas.microsoft.com/office/powerpoint/2010/main" val="3207505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22FD18-F73C-4A68-84C7-20EEC4DE9D76}" type="datetimeFigureOut">
              <a:rPr lang="en-PK" smtClean="0"/>
              <a:t>07/07/2024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C74653E-290B-45BE-8CEF-406905621AFA}" type="slidenum">
              <a:rPr lang="en-PK" smtClean="0"/>
              <a:t>‹#›</a:t>
            </a:fld>
            <a:endParaRPr lang="en-PK"/>
          </a:p>
        </p:txBody>
      </p:sp>
    </p:spTree>
    <p:extLst>
      <p:ext uri="{BB962C8B-B14F-4D97-AF65-F5344CB8AC3E}">
        <p14:creationId xmlns:p14="http://schemas.microsoft.com/office/powerpoint/2010/main" val="3722381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922FD18-F73C-4A68-84C7-20EEC4DE9D76}" type="datetimeFigureOut">
              <a:rPr lang="en-PK" smtClean="0"/>
              <a:t>07/07/2024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C74653E-290B-45BE-8CEF-406905621AFA}" type="slidenum">
              <a:rPr lang="en-PK" smtClean="0"/>
              <a:t>‹#›</a:t>
            </a:fld>
            <a:endParaRPr lang="en-PK"/>
          </a:p>
        </p:txBody>
      </p:sp>
    </p:spTree>
    <p:extLst>
      <p:ext uri="{BB962C8B-B14F-4D97-AF65-F5344CB8AC3E}">
        <p14:creationId xmlns:p14="http://schemas.microsoft.com/office/powerpoint/2010/main" val="2173891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22FD18-F73C-4A68-84C7-20EEC4DE9D76}" type="datetimeFigureOut">
              <a:rPr lang="en-PK" smtClean="0"/>
              <a:t>07/07/2024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C74653E-290B-45BE-8CEF-406905621AFA}" type="slidenum">
              <a:rPr lang="en-PK" smtClean="0"/>
              <a:t>‹#›</a:t>
            </a:fld>
            <a:endParaRPr lang="en-PK"/>
          </a:p>
        </p:txBody>
      </p:sp>
    </p:spTree>
    <p:extLst>
      <p:ext uri="{BB962C8B-B14F-4D97-AF65-F5344CB8AC3E}">
        <p14:creationId xmlns:p14="http://schemas.microsoft.com/office/powerpoint/2010/main" val="1307342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22FD18-F73C-4A68-84C7-20EEC4DE9D76}" type="datetimeFigureOut">
              <a:rPr lang="en-PK" smtClean="0"/>
              <a:t>07/07/2024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AC74653E-290B-45BE-8CEF-406905621AFA}" type="slidenum">
              <a:rPr lang="en-PK" smtClean="0"/>
              <a:t>‹#›</a:t>
            </a:fld>
            <a:endParaRPr lang="en-PK"/>
          </a:p>
        </p:txBody>
      </p:sp>
    </p:spTree>
    <p:extLst>
      <p:ext uri="{BB962C8B-B14F-4D97-AF65-F5344CB8AC3E}">
        <p14:creationId xmlns:p14="http://schemas.microsoft.com/office/powerpoint/2010/main" val="1334477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22FD18-F73C-4A68-84C7-20EEC4DE9D76}" type="datetimeFigureOut">
              <a:rPr lang="en-PK" smtClean="0"/>
              <a:t>07/07/2024</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AC74653E-290B-45BE-8CEF-406905621AFA}" type="slidenum">
              <a:rPr lang="en-PK" smtClean="0"/>
              <a:t>‹#›</a:t>
            </a:fld>
            <a:endParaRPr lang="en-PK"/>
          </a:p>
        </p:txBody>
      </p:sp>
    </p:spTree>
    <p:extLst>
      <p:ext uri="{BB962C8B-B14F-4D97-AF65-F5344CB8AC3E}">
        <p14:creationId xmlns:p14="http://schemas.microsoft.com/office/powerpoint/2010/main" val="1838350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922FD18-F73C-4A68-84C7-20EEC4DE9D76}" type="datetimeFigureOut">
              <a:rPr lang="en-PK" smtClean="0"/>
              <a:t>07/07/2024</a:t>
            </a:fld>
            <a:endParaRPr lang="en-PK"/>
          </a:p>
        </p:txBody>
      </p:sp>
      <p:sp>
        <p:nvSpPr>
          <p:cNvPr id="5" name="Footer Placeholder 3"/>
          <p:cNvSpPr>
            <a:spLocks noGrp="1"/>
          </p:cNvSpPr>
          <p:nvPr>
            <p:ph type="ftr" sz="quarter" idx="11"/>
          </p:nvPr>
        </p:nvSpPr>
        <p:spPr/>
        <p:txBody>
          <a:bodyPr/>
          <a:lstStyle/>
          <a:p>
            <a:endParaRPr lang="en-PK"/>
          </a:p>
        </p:txBody>
      </p:sp>
      <p:sp>
        <p:nvSpPr>
          <p:cNvPr id="6" name="Slide Number Placeholder 4"/>
          <p:cNvSpPr>
            <a:spLocks noGrp="1"/>
          </p:cNvSpPr>
          <p:nvPr>
            <p:ph type="sldNum" sz="quarter" idx="12"/>
          </p:nvPr>
        </p:nvSpPr>
        <p:spPr/>
        <p:txBody>
          <a:bodyPr/>
          <a:lstStyle/>
          <a:p>
            <a:fld id="{AC74653E-290B-45BE-8CEF-406905621AFA}" type="slidenum">
              <a:rPr lang="en-PK" smtClean="0"/>
              <a:t>‹#›</a:t>
            </a:fld>
            <a:endParaRPr lang="en-PK"/>
          </a:p>
        </p:txBody>
      </p:sp>
    </p:spTree>
    <p:extLst>
      <p:ext uri="{BB962C8B-B14F-4D97-AF65-F5344CB8AC3E}">
        <p14:creationId xmlns:p14="http://schemas.microsoft.com/office/powerpoint/2010/main" val="2982646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922FD18-F73C-4A68-84C7-20EEC4DE9D76}" type="datetimeFigureOut">
              <a:rPr lang="en-PK" smtClean="0"/>
              <a:t>07/07/2024</a:t>
            </a:fld>
            <a:endParaRPr lang="en-PK"/>
          </a:p>
        </p:txBody>
      </p:sp>
      <p:sp>
        <p:nvSpPr>
          <p:cNvPr id="5" name="Footer Placeholder 2"/>
          <p:cNvSpPr>
            <a:spLocks noGrp="1"/>
          </p:cNvSpPr>
          <p:nvPr>
            <p:ph type="ftr" sz="quarter" idx="11"/>
          </p:nvPr>
        </p:nvSpPr>
        <p:spPr/>
        <p:txBody>
          <a:bodyPr/>
          <a:lstStyle/>
          <a:p>
            <a:endParaRPr lang="en-PK"/>
          </a:p>
        </p:txBody>
      </p:sp>
      <p:sp>
        <p:nvSpPr>
          <p:cNvPr id="6" name="Slide Number Placeholder 3"/>
          <p:cNvSpPr>
            <a:spLocks noGrp="1"/>
          </p:cNvSpPr>
          <p:nvPr>
            <p:ph type="sldNum" sz="quarter" idx="12"/>
          </p:nvPr>
        </p:nvSpPr>
        <p:spPr/>
        <p:txBody>
          <a:bodyPr/>
          <a:lstStyle/>
          <a:p>
            <a:fld id="{AC74653E-290B-45BE-8CEF-406905621AFA}" type="slidenum">
              <a:rPr lang="en-PK" smtClean="0"/>
              <a:t>‹#›</a:t>
            </a:fld>
            <a:endParaRPr lang="en-PK"/>
          </a:p>
        </p:txBody>
      </p:sp>
    </p:spTree>
    <p:extLst>
      <p:ext uri="{BB962C8B-B14F-4D97-AF65-F5344CB8AC3E}">
        <p14:creationId xmlns:p14="http://schemas.microsoft.com/office/powerpoint/2010/main" val="2397038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922FD18-F73C-4A68-84C7-20EEC4DE9D76}" type="datetimeFigureOut">
              <a:rPr lang="en-PK" smtClean="0"/>
              <a:t>07/07/2024</a:t>
            </a:fld>
            <a:endParaRPr lang="en-PK"/>
          </a:p>
        </p:txBody>
      </p:sp>
      <p:sp>
        <p:nvSpPr>
          <p:cNvPr id="5" name="Footer Placeholder 5"/>
          <p:cNvSpPr>
            <a:spLocks noGrp="1"/>
          </p:cNvSpPr>
          <p:nvPr>
            <p:ph type="ftr" sz="quarter" idx="11"/>
          </p:nvPr>
        </p:nvSpPr>
        <p:spPr/>
        <p:txBody>
          <a:bodyPr/>
          <a:lstStyle/>
          <a:p>
            <a:endParaRPr lang="en-PK"/>
          </a:p>
        </p:txBody>
      </p:sp>
      <p:sp>
        <p:nvSpPr>
          <p:cNvPr id="6" name="Slide Number Placeholder 6"/>
          <p:cNvSpPr>
            <a:spLocks noGrp="1"/>
          </p:cNvSpPr>
          <p:nvPr>
            <p:ph type="sldNum" sz="quarter" idx="12"/>
          </p:nvPr>
        </p:nvSpPr>
        <p:spPr/>
        <p:txBody>
          <a:bodyPr/>
          <a:lstStyle/>
          <a:p>
            <a:fld id="{AC74653E-290B-45BE-8CEF-406905621AFA}" type="slidenum">
              <a:rPr lang="en-PK" smtClean="0"/>
              <a:t>‹#›</a:t>
            </a:fld>
            <a:endParaRPr lang="en-PK"/>
          </a:p>
        </p:txBody>
      </p:sp>
    </p:spTree>
    <p:extLst>
      <p:ext uri="{BB962C8B-B14F-4D97-AF65-F5344CB8AC3E}">
        <p14:creationId xmlns:p14="http://schemas.microsoft.com/office/powerpoint/2010/main" val="1030878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22FD18-F73C-4A68-84C7-20EEC4DE9D76}" type="datetimeFigureOut">
              <a:rPr lang="en-PK" smtClean="0"/>
              <a:t>07/07/2024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AC74653E-290B-45BE-8CEF-406905621AFA}" type="slidenum">
              <a:rPr lang="en-PK" smtClean="0"/>
              <a:t>‹#›</a:t>
            </a:fld>
            <a:endParaRPr lang="en-PK"/>
          </a:p>
        </p:txBody>
      </p:sp>
    </p:spTree>
    <p:extLst>
      <p:ext uri="{BB962C8B-B14F-4D97-AF65-F5344CB8AC3E}">
        <p14:creationId xmlns:p14="http://schemas.microsoft.com/office/powerpoint/2010/main" val="247311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922FD18-F73C-4A68-84C7-20EEC4DE9D76}" type="datetimeFigureOut">
              <a:rPr lang="en-PK" smtClean="0"/>
              <a:t>07/07/2024</a:t>
            </a:fld>
            <a:endParaRPr lang="en-PK"/>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PK"/>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C74653E-290B-45BE-8CEF-406905621AFA}" type="slidenum">
              <a:rPr lang="en-PK" smtClean="0"/>
              <a:t>‹#›</a:t>
            </a:fld>
            <a:endParaRPr lang="en-PK"/>
          </a:p>
        </p:txBody>
      </p:sp>
    </p:spTree>
    <p:extLst>
      <p:ext uri="{BB962C8B-B14F-4D97-AF65-F5344CB8AC3E}">
        <p14:creationId xmlns:p14="http://schemas.microsoft.com/office/powerpoint/2010/main" val="34850530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gif"/><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gif"/><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white lines in a hexagon shape&#10;&#10;Description automatically generated">
            <a:extLst>
              <a:ext uri="{FF2B5EF4-FFF2-40B4-BE49-F238E27FC236}">
                <a16:creationId xmlns:a16="http://schemas.microsoft.com/office/drawing/2014/main" id="{3759E856-D427-44AA-3E95-6AFAFB36B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2296" y="1083733"/>
            <a:ext cx="3810000" cy="3810000"/>
          </a:xfrm>
          <a:prstGeom prst="rect">
            <a:avLst/>
          </a:prstGeom>
        </p:spPr>
      </p:pic>
      <p:sp>
        <p:nvSpPr>
          <p:cNvPr id="4" name="TextBox 3">
            <a:extLst>
              <a:ext uri="{FF2B5EF4-FFF2-40B4-BE49-F238E27FC236}">
                <a16:creationId xmlns:a16="http://schemas.microsoft.com/office/drawing/2014/main" id="{FDBFC1A8-DD78-01B4-A5C9-45D4BFB70B9D}"/>
              </a:ext>
            </a:extLst>
          </p:cNvPr>
          <p:cNvSpPr txBox="1"/>
          <p:nvPr/>
        </p:nvSpPr>
        <p:spPr>
          <a:xfrm>
            <a:off x="1019704" y="3185094"/>
            <a:ext cx="3386138" cy="646331"/>
          </a:xfrm>
          <a:prstGeom prst="rect">
            <a:avLst/>
          </a:prstGeom>
          <a:noFill/>
        </p:spPr>
        <p:txBody>
          <a:bodyPr wrap="square" rtlCol="0">
            <a:spAutoFit/>
          </a:bodyPr>
          <a:lstStyle/>
          <a:p>
            <a:r>
              <a:rPr lang="en-US" sz="3600" b="1" i="1" dirty="0">
                <a:effectLst>
                  <a:outerShdw blurRad="38100" dist="38100" dir="2700000" algn="tl">
                    <a:srgbClr val="000000">
                      <a:alpha val="43137"/>
                    </a:srgbClr>
                  </a:outerShdw>
                </a:effectLst>
                <a:latin typeface="Abril Fatface" panose="02000503000000020003" pitchFamily="2" charset="0"/>
              </a:rPr>
              <a:t>Using B-tree</a:t>
            </a:r>
          </a:p>
        </p:txBody>
      </p:sp>
      <p:sp>
        <p:nvSpPr>
          <p:cNvPr id="5" name="TextBox 4">
            <a:extLst>
              <a:ext uri="{FF2B5EF4-FFF2-40B4-BE49-F238E27FC236}">
                <a16:creationId xmlns:a16="http://schemas.microsoft.com/office/drawing/2014/main" id="{DA98CEFF-2D96-996B-D1D7-C7350C28AC99}"/>
              </a:ext>
            </a:extLst>
          </p:cNvPr>
          <p:cNvSpPr txBox="1"/>
          <p:nvPr/>
        </p:nvSpPr>
        <p:spPr>
          <a:xfrm>
            <a:off x="1063625" y="1907822"/>
            <a:ext cx="6138686" cy="1600438"/>
          </a:xfrm>
          <a:prstGeom prst="rect">
            <a:avLst/>
          </a:prstGeom>
          <a:noFill/>
        </p:spPr>
        <p:txBody>
          <a:bodyPr wrap="square" rtlCol="0">
            <a:spAutoFit/>
          </a:bodyPr>
          <a:lstStyle/>
          <a:p>
            <a:r>
              <a:rPr lang="en-US" sz="4000" b="1" i="1" dirty="0">
                <a:effectLst>
                  <a:reflection blurRad="12700" stA="45000" endPos="36000" dist="50800" dir="5400000" sy="-100000" algn="bl" rotWithShape="0"/>
                </a:effectLst>
                <a:latin typeface="Bahnschrift" panose="020B0502040204020203" pitchFamily="34" charset="0"/>
              </a:rPr>
              <a:t>Efficient data storage and retrieval system</a:t>
            </a:r>
          </a:p>
          <a:p>
            <a:endParaRPr lang="en-PK" dirty="0">
              <a:effectLst>
                <a:reflection blurRad="12700" stA="45000" endPos="36000" dist="50800" dir="5400000" sy="-100000" algn="bl" rotWithShape="0"/>
              </a:effectLst>
            </a:endParaRPr>
          </a:p>
        </p:txBody>
      </p:sp>
    </p:spTree>
    <p:extLst>
      <p:ext uri="{BB962C8B-B14F-4D97-AF65-F5344CB8AC3E}">
        <p14:creationId xmlns:p14="http://schemas.microsoft.com/office/powerpoint/2010/main" val="2997961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fingerprint on a black background&#10;&#10;Description automatically generated">
            <a:extLst>
              <a:ext uri="{FF2B5EF4-FFF2-40B4-BE49-F238E27FC236}">
                <a16:creationId xmlns:a16="http://schemas.microsoft.com/office/drawing/2014/main" id="{4D56ECBA-C392-FF74-AE7A-4D13767E5B16}"/>
              </a:ext>
            </a:extLst>
          </p:cNvPr>
          <p:cNvPicPr>
            <a:picLocks noChangeAspect="1"/>
          </p:cNvPicPr>
          <p:nvPr/>
        </p:nvPicPr>
        <p:blipFill rotWithShape="1">
          <a:blip r:embed="rId2">
            <a:extLst>
              <a:ext uri="{28A0092B-C50C-407E-A947-70E740481C1C}">
                <a14:useLocalDpi xmlns:a14="http://schemas.microsoft.com/office/drawing/2010/main" val="0"/>
              </a:ext>
            </a:extLst>
          </a:blip>
          <a:srcRect l="-19021" t="-19021" r="1" b="1"/>
          <a:stretch/>
        </p:blipFill>
        <p:spPr>
          <a:xfrm>
            <a:off x="7381875" y="1010398"/>
            <a:ext cx="4057303" cy="2474800"/>
          </a:xfrm>
          <a:prstGeom prst="rect">
            <a:avLst/>
          </a:prstGeom>
          <a:ln>
            <a:noFill/>
          </a:ln>
          <a:effectLst>
            <a:outerShdw blurRad="292100" dist="139700" dir="2700000" sx="92000" sy="92000" algn="tl" rotWithShape="0">
              <a:srgbClr val="333333">
                <a:alpha val="65000"/>
              </a:srgbClr>
            </a:outerShdw>
          </a:effectLst>
        </p:spPr>
      </p:pic>
      <p:sp>
        <p:nvSpPr>
          <p:cNvPr id="11" name="TextBox 10">
            <a:extLst>
              <a:ext uri="{FF2B5EF4-FFF2-40B4-BE49-F238E27FC236}">
                <a16:creationId xmlns:a16="http://schemas.microsoft.com/office/drawing/2014/main" id="{2C499D40-03CE-7256-3F37-1E2B5155C487}"/>
              </a:ext>
            </a:extLst>
          </p:cNvPr>
          <p:cNvSpPr txBox="1"/>
          <p:nvPr/>
        </p:nvSpPr>
        <p:spPr>
          <a:xfrm>
            <a:off x="1195387" y="714376"/>
            <a:ext cx="4900613" cy="646331"/>
          </a:xfrm>
          <a:prstGeom prst="rect">
            <a:avLst/>
          </a:prstGeom>
          <a:noFill/>
          <a:effectLst>
            <a:glow rad="139700">
              <a:schemeClr val="tx1">
                <a:lumMod val="95000"/>
                <a:alpha val="40000"/>
              </a:schemeClr>
            </a:glow>
            <a:reflection blurRad="6350" stA="52000" endA="300" endPos="35000" dir="5400000" sy="-100000" algn="bl" rotWithShape="0"/>
          </a:effectLst>
          <a:scene3d>
            <a:camera prst="orthographicFront"/>
            <a:lightRig rig="threePt" dir="t"/>
          </a:scene3d>
          <a:sp3d extrusionH="76200" contourW="12700">
            <a:bevelT/>
            <a:bevelB/>
            <a:extrusionClr>
              <a:schemeClr val="accent2">
                <a:lumMod val="60000"/>
                <a:lumOff val="40000"/>
              </a:schemeClr>
            </a:extrusionClr>
            <a:contourClr>
              <a:schemeClr val="bg1">
                <a:lumMod val="65000"/>
                <a:lumOff val="35000"/>
              </a:schemeClr>
            </a:contourClr>
          </a:sp3d>
        </p:spPr>
        <p:txBody>
          <a:bodyPr wrap="square" rtlCol="0">
            <a:spAutoFit/>
          </a:bodyPr>
          <a:lstStyle/>
          <a:p>
            <a:r>
              <a:rPr lang="en-US" sz="3600" b="1" i="1" dirty="0">
                <a:ln cap="sq">
                  <a:solidFill>
                    <a:schemeClr val="tx1"/>
                  </a:solidFill>
                  <a:bevel/>
                </a:ln>
                <a:noFill/>
                <a:latin typeface="Agency FB" panose="020B0503020202020204" pitchFamily="34" charset="0"/>
              </a:rPr>
              <a:t>Authentication System</a:t>
            </a:r>
            <a:endParaRPr lang="en-PK" sz="3600" b="1" i="1" dirty="0">
              <a:ln cap="sq">
                <a:solidFill>
                  <a:schemeClr val="tx1"/>
                </a:solidFill>
                <a:bevel/>
              </a:ln>
              <a:noFill/>
              <a:latin typeface="Agency FB" panose="020B0503020202020204" pitchFamily="34" charset="0"/>
            </a:endParaRPr>
          </a:p>
        </p:txBody>
      </p:sp>
      <p:sp>
        <p:nvSpPr>
          <p:cNvPr id="2" name="TextBox 1">
            <a:extLst>
              <a:ext uri="{FF2B5EF4-FFF2-40B4-BE49-F238E27FC236}">
                <a16:creationId xmlns:a16="http://schemas.microsoft.com/office/drawing/2014/main" id="{2086FB39-02E4-38AE-83CA-CF8C64083952}"/>
              </a:ext>
            </a:extLst>
          </p:cNvPr>
          <p:cNvSpPr txBox="1"/>
          <p:nvPr/>
        </p:nvSpPr>
        <p:spPr>
          <a:xfrm>
            <a:off x="1824038" y="4650642"/>
            <a:ext cx="5900737" cy="1754326"/>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latin typeface="Söhne"/>
              </a:rPr>
              <a:t>implements a B-tree for efficient record storage Handles insertion, deletion, and searching operations</a:t>
            </a:r>
          </a:p>
          <a:p>
            <a:pPr marL="285750" indent="-285750">
              <a:buFont typeface="Arial" panose="020B0604020202020204" pitchFamily="34" charset="0"/>
              <a:buChar char="•"/>
            </a:pPr>
            <a:r>
              <a:rPr lang="en-US" b="0" i="0" dirty="0">
                <a:effectLst/>
                <a:latin typeface="Söhne"/>
              </a:rPr>
              <a:t>Enables quick retrieval of data, contributing to overall system performance</a:t>
            </a:r>
            <a:r>
              <a:rPr lang="en-US" b="0" i="0" dirty="0">
                <a:solidFill>
                  <a:srgbClr val="374151"/>
                </a:solidFill>
                <a:effectLst/>
                <a:latin typeface="Söhne"/>
              </a:rPr>
              <a:t>.</a:t>
            </a:r>
          </a:p>
          <a:p>
            <a:br>
              <a:rPr lang="en-US" dirty="0"/>
            </a:br>
            <a:endParaRPr lang="en-PK" dirty="0"/>
          </a:p>
        </p:txBody>
      </p:sp>
      <p:sp>
        <p:nvSpPr>
          <p:cNvPr id="3" name="TextBox 2">
            <a:extLst>
              <a:ext uri="{FF2B5EF4-FFF2-40B4-BE49-F238E27FC236}">
                <a16:creationId xmlns:a16="http://schemas.microsoft.com/office/drawing/2014/main" id="{0F9AAE1F-EA6B-46DC-6B19-32C1466A6E20}"/>
              </a:ext>
            </a:extLst>
          </p:cNvPr>
          <p:cNvSpPr txBox="1"/>
          <p:nvPr/>
        </p:nvSpPr>
        <p:spPr>
          <a:xfrm>
            <a:off x="1033462" y="3810001"/>
            <a:ext cx="4900613" cy="646331"/>
          </a:xfrm>
          <a:prstGeom prst="rect">
            <a:avLst/>
          </a:prstGeom>
          <a:noFill/>
          <a:ln>
            <a:noFill/>
          </a:ln>
          <a:effectLst>
            <a:glow rad="139700">
              <a:schemeClr val="tx1">
                <a:lumMod val="95000"/>
                <a:alpha val="40000"/>
              </a:schemeClr>
            </a:glow>
            <a:reflection blurRad="6350" stA="52000" endA="300" endPos="35000" dir="5400000" sy="-100000" algn="bl" rotWithShape="0"/>
          </a:effectLst>
          <a:scene3d>
            <a:camera prst="orthographicFront"/>
            <a:lightRig rig="threePt" dir="t"/>
          </a:scene3d>
          <a:sp3d extrusionH="76200" contourW="12700">
            <a:bevelT/>
            <a:bevelB/>
            <a:extrusionClr>
              <a:schemeClr val="accent2">
                <a:lumMod val="60000"/>
                <a:lumOff val="40000"/>
              </a:schemeClr>
            </a:extrusionClr>
            <a:contourClr>
              <a:schemeClr val="bg1">
                <a:lumMod val="65000"/>
                <a:lumOff val="35000"/>
              </a:schemeClr>
            </a:contourClr>
          </a:sp3d>
        </p:spPr>
        <p:txBody>
          <a:bodyPr wrap="square" rtlCol="0">
            <a:spAutoFit/>
          </a:bodyPr>
          <a:lstStyle/>
          <a:p>
            <a:r>
              <a:rPr lang="en-US" sz="3600" b="1" i="1" dirty="0">
                <a:ln cap="sq">
                  <a:solidFill>
                    <a:schemeClr val="tx1"/>
                  </a:solidFill>
                  <a:bevel/>
                </a:ln>
                <a:noFill/>
                <a:latin typeface="Agency FB" panose="020B0503020202020204" pitchFamily="34" charset="0"/>
              </a:rPr>
              <a:t>B-Tree Structure</a:t>
            </a:r>
            <a:endParaRPr lang="en-PK" sz="3600" b="1" i="1" dirty="0">
              <a:ln cap="sq">
                <a:solidFill>
                  <a:schemeClr val="tx1"/>
                </a:solidFill>
                <a:bevel/>
              </a:ln>
              <a:noFill/>
              <a:latin typeface="Agency FB" panose="020B0503020202020204" pitchFamily="34" charset="0"/>
            </a:endParaRPr>
          </a:p>
        </p:txBody>
      </p:sp>
      <p:sp>
        <p:nvSpPr>
          <p:cNvPr id="4" name="TextBox 3">
            <a:extLst>
              <a:ext uri="{FF2B5EF4-FFF2-40B4-BE49-F238E27FC236}">
                <a16:creationId xmlns:a16="http://schemas.microsoft.com/office/drawing/2014/main" id="{2E323AE3-EAB2-B75B-78E4-27084E192ED3}"/>
              </a:ext>
            </a:extLst>
          </p:cNvPr>
          <p:cNvSpPr txBox="1"/>
          <p:nvPr/>
        </p:nvSpPr>
        <p:spPr>
          <a:xfrm>
            <a:off x="1824038" y="1895475"/>
            <a:ext cx="5900737" cy="1477328"/>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latin typeface="Söhne"/>
              </a:rPr>
              <a:t>Manages user login attempts Ensures secure access to the systems</a:t>
            </a:r>
          </a:p>
          <a:p>
            <a:pPr marL="285750" indent="-285750">
              <a:buFont typeface="Arial" panose="020B0604020202020204" pitchFamily="34" charset="0"/>
              <a:buChar char="•"/>
            </a:pPr>
            <a:r>
              <a:rPr lang="en-US" b="0" i="0" dirty="0">
                <a:effectLst/>
                <a:latin typeface="Söhne"/>
              </a:rPr>
              <a:t>Establishes a defined threshold for the number of consecutive failed login attempts before triggering an account lockout.</a:t>
            </a:r>
            <a:endParaRPr lang="en-PK" dirty="0"/>
          </a:p>
        </p:txBody>
      </p:sp>
      <p:pic>
        <p:nvPicPr>
          <p:cNvPr id="10" name="Picture 9">
            <a:extLst>
              <a:ext uri="{FF2B5EF4-FFF2-40B4-BE49-F238E27FC236}">
                <a16:creationId xmlns:a16="http://schemas.microsoft.com/office/drawing/2014/main" id="{03A6EA70-F21D-1CE9-C163-651899D27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5362" y="3980765"/>
            <a:ext cx="2543175" cy="2133600"/>
          </a:xfrm>
          <a:prstGeom prst="rect">
            <a:avLst/>
          </a:prstGeom>
        </p:spPr>
      </p:pic>
    </p:spTree>
    <p:extLst>
      <p:ext uri="{BB962C8B-B14F-4D97-AF65-F5344CB8AC3E}">
        <p14:creationId xmlns:p14="http://schemas.microsoft.com/office/powerpoint/2010/main" val="419218463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C499D40-03CE-7256-3F37-1E2B5155C487}"/>
              </a:ext>
            </a:extLst>
          </p:cNvPr>
          <p:cNvSpPr txBox="1"/>
          <p:nvPr/>
        </p:nvSpPr>
        <p:spPr>
          <a:xfrm>
            <a:off x="1033461" y="340637"/>
            <a:ext cx="4900613" cy="646331"/>
          </a:xfrm>
          <a:prstGeom prst="rect">
            <a:avLst/>
          </a:prstGeom>
          <a:noFill/>
          <a:effectLst>
            <a:glow rad="139700">
              <a:schemeClr val="tx1">
                <a:lumMod val="95000"/>
                <a:alpha val="40000"/>
              </a:schemeClr>
            </a:glow>
            <a:reflection blurRad="6350" stA="52000" endA="300" endPos="35000" dir="5400000" sy="-100000" algn="bl" rotWithShape="0"/>
          </a:effectLst>
          <a:scene3d>
            <a:camera prst="orthographicFront"/>
            <a:lightRig rig="threePt" dir="t"/>
          </a:scene3d>
          <a:sp3d extrusionH="76200" contourW="12700">
            <a:bevelT/>
            <a:bevelB/>
            <a:extrusionClr>
              <a:schemeClr val="accent2">
                <a:lumMod val="60000"/>
                <a:lumOff val="40000"/>
              </a:schemeClr>
            </a:extrusionClr>
            <a:contourClr>
              <a:schemeClr val="bg1">
                <a:lumMod val="65000"/>
                <a:lumOff val="35000"/>
              </a:schemeClr>
            </a:contourClr>
          </a:sp3d>
        </p:spPr>
        <p:txBody>
          <a:bodyPr wrap="square" rtlCol="0">
            <a:spAutoFit/>
          </a:bodyPr>
          <a:lstStyle/>
          <a:p>
            <a:r>
              <a:rPr lang="en-US" sz="3600" b="1" i="1" dirty="0">
                <a:ln cap="sq">
                  <a:solidFill>
                    <a:schemeClr val="tx1"/>
                  </a:solidFill>
                  <a:bevel/>
                </a:ln>
                <a:noFill/>
                <a:latin typeface="Agency FB" panose="020B0503020202020204" pitchFamily="34" charset="0"/>
              </a:rPr>
              <a:t>User Interface</a:t>
            </a:r>
            <a:endParaRPr lang="en-PK" sz="3600" b="1" i="1" dirty="0">
              <a:ln cap="sq">
                <a:solidFill>
                  <a:schemeClr val="tx1"/>
                </a:solidFill>
                <a:bevel/>
              </a:ln>
              <a:noFill/>
              <a:latin typeface="Agency FB" panose="020B0503020202020204" pitchFamily="34" charset="0"/>
            </a:endParaRPr>
          </a:p>
        </p:txBody>
      </p:sp>
      <p:sp>
        <p:nvSpPr>
          <p:cNvPr id="2" name="TextBox 1">
            <a:extLst>
              <a:ext uri="{FF2B5EF4-FFF2-40B4-BE49-F238E27FC236}">
                <a16:creationId xmlns:a16="http://schemas.microsoft.com/office/drawing/2014/main" id="{2086FB39-02E4-38AE-83CA-CF8C64083952}"/>
              </a:ext>
            </a:extLst>
          </p:cNvPr>
          <p:cNvSpPr txBox="1"/>
          <p:nvPr/>
        </p:nvSpPr>
        <p:spPr>
          <a:xfrm>
            <a:off x="1824038" y="4650642"/>
            <a:ext cx="5900737" cy="2031325"/>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latin typeface="Söhne"/>
              </a:rPr>
              <a:t>Utilizes the </a:t>
            </a:r>
            <a:r>
              <a:rPr lang="en-US" b="0" i="0" dirty="0" err="1">
                <a:effectLst/>
                <a:latin typeface="Söhne"/>
              </a:rPr>
              <a:t>fstream</a:t>
            </a:r>
            <a:r>
              <a:rPr lang="en-US" b="0" i="0" dirty="0">
                <a:effectLst/>
                <a:latin typeface="Söhne"/>
              </a:rPr>
              <a:t> library for efficient file operations. Provides functionalities for reading from and writing to files.</a:t>
            </a:r>
          </a:p>
          <a:p>
            <a:pPr marL="285750" indent="-285750">
              <a:buFont typeface="Arial" panose="020B0604020202020204" pitchFamily="34" charset="0"/>
              <a:buChar char="•"/>
            </a:pPr>
            <a:r>
              <a:rPr lang="en-US" dirty="0">
                <a:latin typeface="Söhne"/>
              </a:rPr>
              <a:t>A file named "students.csv" is used to store student records.  CSV (Comma-Separated Values) format allows easy parsing and interpretation</a:t>
            </a:r>
            <a:br>
              <a:rPr lang="en-US" dirty="0">
                <a:latin typeface="Söhne"/>
              </a:rPr>
            </a:br>
            <a:endParaRPr lang="en-PK" dirty="0">
              <a:latin typeface="Söhne"/>
            </a:endParaRPr>
          </a:p>
        </p:txBody>
      </p:sp>
      <p:sp>
        <p:nvSpPr>
          <p:cNvPr id="3" name="TextBox 2">
            <a:extLst>
              <a:ext uri="{FF2B5EF4-FFF2-40B4-BE49-F238E27FC236}">
                <a16:creationId xmlns:a16="http://schemas.microsoft.com/office/drawing/2014/main" id="{0F9AAE1F-EA6B-46DC-6B19-32C1466A6E20}"/>
              </a:ext>
            </a:extLst>
          </p:cNvPr>
          <p:cNvSpPr txBox="1"/>
          <p:nvPr/>
        </p:nvSpPr>
        <p:spPr>
          <a:xfrm>
            <a:off x="1033462" y="3810001"/>
            <a:ext cx="4900613" cy="646331"/>
          </a:xfrm>
          <a:prstGeom prst="rect">
            <a:avLst/>
          </a:prstGeom>
          <a:noFill/>
          <a:ln>
            <a:noFill/>
          </a:ln>
          <a:effectLst>
            <a:glow rad="139700">
              <a:schemeClr val="tx1">
                <a:lumMod val="95000"/>
                <a:alpha val="40000"/>
              </a:schemeClr>
            </a:glow>
            <a:reflection blurRad="6350" stA="52000" endA="300" endPos="35000" dir="5400000" sy="-100000" algn="bl" rotWithShape="0"/>
          </a:effectLst>
          <a:scene3d>
            <a:camera prst="orthographicFront"/>
            <a:lightRig rig="threePt" dir="t"/>
          </a:scene3d>
          <a:sp3d extrusionH="76200" contourW="12700">
            <a:bevelT/>
            <a:bevelB/>
            <a:extrusionClr>
              <a:schemeClr val="accent2">
                <a:lumMod val="60000"/>
                <a:lumOff val="40000"/>
              </a:schemeClr>
            </a:extrusionClr>
            <a:contourClr>
              <a:schemeClr val="bg1">
                <a:lumMod val="65000"/>
                <a:lumOff val="35000"/>
              </a:schemeClr>
            </a:contourClr>
          </a:sp3d>
        </p:spPr>
        <p:txBody>
          <a:bodyPr wrap="square" rtlCol="0">
            <a:spAutoFit/>
          </a:bodyPr>
          <a:lstStyle/>
          <a:p>
            <a:r>
              <a:rPr lang="en-US" sz="3600" b="1" i="1" dirty="0">
                <a:ln cap="sq">
                  <a:solidFill>
                    <a:schemeClr val="tx1"/>
                  </a:solidFill>
                  <a:bevel/>
                </a:ln>
                <a:noFill/>
                <a:latin typeface="Agency FB" panose="020B0503020202020204" pitchFamily="34" charset="0"/>
              </a:rPr>
              <a:t>file Handling</a:t>
            </a:r>
            <a:endParaRPr lang="en-PK" sz="3600" b="1" i="1" dirty="0">
              <a:ln cap="sq">
                <a:solidFill>
                  <a:schemeClr val="tx1"/>
                </a:solidFill>
                <a:bevel/>
              </a:ln>
              <a:noFill/>
              <a:latin typeface="Agency FB" panose="020B0503020202020204" pitchFamily="34" charset="0"/>
            </a:endParaRPr>
          </a:p>
        </p:txBody>
      </p:sp>
      <p:sp>
        <p:nvSpPr>
          <p:cNvPr id="4" name="TextBox 3">
            <a:extLst>
              <a:ext uri="{FF2B5EF4-FFF2-40B4-BE49-F238E27FC236}">
                <a16:creationId xmlns:a16="http://schemas.microsoft.com/office/drawing/2014/main" id="{2E323AE3-EAB2-B75B-78E4-27084E192ED3}"/>
              </a:ext>
            </a:extLst>
          </p:cNvPr>
          <p:cNvSpPr txBox="1"/>
          <p:nvPr/>
        </p:nvSpPr>
        <p:spPr>
          <a:xfrm>
            <a:off x="1824038" y="1466497"/>
            <a:ext cx="5900737" cy="1477328"/>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latin typeface="Söhne"/>
              </a:rPr>
              <a:t>Displays a menu for users to interact with the system Allows searching, adding, listing, modifying, and deleting records.</a:t>
            </a:r>
          </a:p>
          <a:p>
            <a:pPr marL="285750" indent="-285750">
              <a:buFont typeface="Arial" panose="020B0604020202020204" pitchFamily="34" charset="0"/>
              <a:buChar char="•"/>
            </a:pPr>
            <a:r>
              <a:rPr lang="en-US" dirty="0">
                <a:latin typeface="Söhne"/>
              </a:rPr>
              <a:t>Display an user friendly interface for easy navigation and interaction .</a:t>
            </a:r>
            <a:endParaRPr lang="en-US" b="0" i="0" dirty="0">
              <a:effectLst/>
              <a:latin typeface="Söhne"/>
            </a:endParaRPr>
          </a:p>
        </p:txBody>
      </p:sp>
      <p:pic>
        <p:nvPicPr>
          <p:cNvPr id="17" name="Picture 16" descr="A wireframe of a head&#10;&#10;Description automatically generated">
            <a:extLst>
              <a:ext uri="{FF2B5EF4-FFF2-40B4-BE49-F238E27FC236}">
                <a16:creationId xmlns:a16="http://schemas.microsoft.com/office/drawing/2014/main" id="{1459DA5B-2EDF-586B-81EE-288520672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0244" y="1338217"/>
            <a:ext cx="2946744" cy="2308282"/>
          </a:xfrm>
          <a:prstGeom prst="rect">
            <a:avLst/>
          </a:prstGeom>
        </p:spPr>
      </p:pic>
    </p:spTree>
    <p:extLst>
      <p:ext uri="{BB962C8B-B14F-4D97-AF65-F5344CB8AC3E}">
        <p14:creationId xmlns:p14="http://schemas.microsoft.com/office/powerpoint/2010/main" val="292766705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A5D3AF-F260-38C2-844E-1D08F6642F27}"/>
              </a:ext>
            </a:extLst>
          </p:cNvPr>
          <p:cNvSpPr txBox="1"/>
          <p:nvPr/>
        </p:nvSpPr>
        <p:spPr>
          <a:xfrm>
            <a:off x="2280356" y="2427111"/>
            <a:ext cx="6792207" cy="2215991"/>
          </a:xfrm>
          <a:prstGeom prst="rect">
            <a:avLst/>
          </a:prstGeom>
          <a:noFill/>
        </p:spPr>
        <p:txBody>
          <a:bodyPr wrap="square" rtlCol="0">
            <a:spAutoFit/>
            <a:scene3d>
              <a:camera prst="orthographicFront"/>
              <a:lightRig rig="threePt" dir="t"/>
            </a:scene3d>
            <a:sp3d extrusionH="57150">
              <a:bevelT h="25400" prst="softRound"/>
            </a:sp3d>
          </a:bodyPr>
          <a:lstStyle/>
          <a:p>
            <a:pPr algn="ctr"/>
            <a:r>
              <a:rPr lang="en-US" sz="4000" b="1" i="1" dirty="0">
                <a:effectLst>
                  <a:glow rad="63500">
                    <a:schemeClr val="accent1">
                      <a:satMod val="175000"/>
                      <a:alpha val="40000"/>
                    </a:schemeClr>
                  </a:glow>
                  <a:outerShdw blurRad="533400" dist="50800" dir="5400000" sx="1000" sy="1000" algn="ctr" rotWithShape="0">
                    <a:srgbClr val="000000">
                      <a:alpha val="96000"/>
                    </a:srgbClr>
                  </a:outerShdw>
                  <a:reflection blurRad="406400" stA="39000" endPos="72000" dist="12700" dir="5400000" sy="-100000" algn="bl" rotWithShape="0"/>
                </a:effectLst>
                <a:latin typeface="Abril Fatface" panose="02000503000000020003" pitchFamily="2" charset="0"/>
              </a:rPr>
              <a:t>Strategies for project Enhancement </a:t>
            </a:r>
          </a:p>
          <a:p>
            <a:pPr algn="ctr"/>
            <a:r>
              <a:rPr lang="en-US" sz="4000" b="1" i="1" dirty="0">
                <a:effectLst/>
                <a:latin typeface="Abril Fatface" panose="02000503000000020003" pitchFamily="2" charset="0"/>
              </a:rPr>
              <a:t> </a:t>
            </a:r>
          </a:p>
          <a:p>
            <a:endParaRPr lang="en-PK" dirty="0"/>
          </a:p>
        </p:txBody>
      </p:sp>
    </p:spTree>
    <p:extLst>
      <p:ext uri="{BB962C8B-B14F-4D97-AF65-F5344CB8AC3E}">
        <p14:creationId xmlns:p14="http://schemas.microsoft.com/office/powerpoint/2010/main" val="235995620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C499D40-03CE-7256-3F37-1E2B5155C487}"/>
              </a:ext>
            </a:extLst>
          </p:cNvPr>
          <p:cNvSpPr txBox="1"/>
          <p:nvPr/>
        </p:nvSpPr>
        <p:spPr>
          <a:xfrm>
            <a:off x="1195387" y="683863"/>
            <a:ext cx="4900613" cy="646331"/>
          </a:xfrm>
          <a:prstGeom prst="rect">
            <a:avLst/>
          </a:prstGeom>
          <a:noFill/>
          <a:effectLst>
            <a:glow rad="139700">
              <a:schemeClr val="tx1">
                <a:lumMod val="95000"/>
                <a:alpha val="40000"/>
              </a:schemeClr>
            </a:glow>
            <a:reflection blurRad="6350" stA="52000" endA="300" endPos="35000" dir="5400000" sy="-100000" algn="bl" rotWithShape="0"/>
          </a:effectLst>
          <a:scene3d>
            <a:camera prst="orthographicFront"/>
            <a:lightRig rig="threePt" dir="t"/>
          </a:scene3d>
          <a:sp3d extrusionH="76200" contourW="12700">
            <a:bevelT/>
            <a:bevelB/>
            <a:extrusionClr>
              <a:schemeClr val="accent2">
                <a:lumMod val="60000"/>
                <a:lumOff val="40000"/>
              </a:schemeClr>
            </a:extrusionClr>
            <a:contourClr>
              <a:schemeClr val="bg1">
                <a:lumMod val="65000"/>
                <a:lumOff val="35000"/>
              </a:schemeClr>
            </a:contourClr>
          </a:sp3d>
        </p:spPr>
        <p:txBody>
          <a:bodyPr wrap="square" rtlCol="0">
            <a:spAutoFit/>
          </a:bodyPr>
          <a:lstStyle/>
          <a:p>
            <a:r>
              <a:rPr lang="en-US" sz="3600" b="1" i="1" dirty="0">
                <a:ln cap="sq">
                  <a:solidFill>
                    <a:schemeClr val="tx1"/>
                  </a:solidFill>
                  <a:bevel/>
                </a:ln>
                <a:solidFill>
                  <a:schemeClr val="accent4">
                    <a:lumMod val="40000"/>
                    <a:lumOff val="60000"/>
                  </a:schemeClr>
                </a:solidFill>
                <a:latin typeface="Agency FB" panose="020B0503020202020204" pitchFamily="34" charset="0"/>
              </a:rPr>
              <a:t>Feedback Analysis:</a:t>
            </a:r>
          </a:p>
        </p:txBody>
      </p:sp>
      <p:sp>
        <p:nvSpPr>
          <p:cNvPr id="2" name="TextBox 1">
            <a:extLst>
              <a:ext uri="{FF2B5EF4-FFF2-40B4-BE49-F238E27FC236}">
                <a16:creationId xmlns:a16="http://schemas.microsoft.com/office/drawing/2014/main" id="{2086FB39-02E4-38AE-83CA-CF8C64083952}"/>
              </a:ext>
            </a:extLst>
          </p:cNvPr>
          <p:cNvSpPr txBox="1"/>
          <p:nvPr/>
        </p:nvSpPr>
        <p:spPr>
          <a:xfrm>
            <a:off x="1824038" y="4650642"/>
            <a:ext cx="5900737" cy="1200329"/>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Söhne"/>
              </a:rPr>
              <a:t>Introduce logging mechanisms to keep a record of system activities, aiding in debugging and auditing.</a:t>
            </a:r>
          </a:p>
          <a:p>
            <a:pPr algn="l">
              <a:buFont typeface="Arial" panose="020B0604020202020204" pitchFamily="34" charset="0"/>
              <a:buChar char="•"/>
            </a:pPr>
            <a:r>
              <a:rPr lang="en-US" b="0" i="0" dirty="0">
                <a:effectLst/>
                <a:latin typeface="Söhne"/>
              </a:rPr>
              <a:t>Include timestamps and user identifiers in logs for comprehensive tracking.</a:t>
            </a:r>
          </a:p>
        </p:txBody>
      </p:sp>
      <p:sp>
        <p:nvSpPr>
          <p:cNvPr id="3" name="TextBox 2">
            <a:extLst>
              <a:ext uri="{FF2B5EF4-FFF2-40B4-BE49-F238E27FC236}">
                <a16:creationId xmlns:a16="http://schemas.microsoft.com/office/drawing/2014/main" id="{0F9AAE1F-EA6B-46DC-6B19-32C1466A6E20}"/>
              </a:ext>
            </a:extLst>
          </p:cNvPr>
          <p:cNvSpPr txBox="1"/>
          <p:nvPr/>
        </p:nvSpPr>
        <p:spPr>
          <a:xfrm>
            <a:off x="1033462" y="3810001"/>
            <a:ext cx="4900613" cy="646331"/>
          </a:xfrm>
          <a:prstGeom prst="rect">
            <a:avLst/>
          </a:prstGeom>
          <a:noFill/>
          <a:ln>
            <a:noFill/>
          </a:ln>
          <a:effectLst>
            <a:glow rad="139700">
              <a:schemeClr val="tx1">
                <a:lumMod val="95000"/>
                <a:alpha val="40000"/>
              </a:schemeClr>
            </a:glow>
            <a:reflection blurRad="6350" stA="52000" endA="300" endPos="35000" dir="5400000" sy="-100000" algn="bl" rotWithShape="0"/>
          </a:effectLst>
          <a:scene3d>
            <a:camera prst="orthographicFront"/>
            <a:lightRig rig="threePt" dir="t"/>
          </a:scene3d>
          <a:sp3d extrusionH="76200" contourW="12700">
            <a:bevelT/>
            <a:bevelB/>
            <a:extrusionClr>
              <a:schemeClr val="accent2">
                <a:lumMod val="60000"/>
                <a:lumOff val="40000"/>
              </a:schemeClr>
            </a:extrusionClr>
            <a:contourClr>
              <a:schemeClr val="bg1">
                <a:lumMod val="65000"/>
                <a:lumOff val="35000"/>
              </a:schemeClr>
            </a:contourClr>
          </a:sp3d>
        </p:spPr>
        <p:txBody>
          <a:bodyPr wrap="square" rtlCol="0">
            <a:spAutoFit/>
          </a:bodyPr>
          <a:lstStyle/>
          <a:p>
            <a:r>
              <a:rPr lang="en-US" sz="3600" b="1" i="1" dirty="0">
                <a:ln cap="sq">
                  <a:solidFill>
                    <a:schemeClr val="tx1"/>
                  </a:solidFill>
                  <a:bevel/>
                </a:ln>
                <a:solidFill>
                  <a:schemeClr val="accent4">
                    <a:lumMod val="40000"/>
                    <a:lumOff val="60000"/>
                  </a:schemeClr>
                </a:solidFill>
                <a:latin typeface="Agency FB" panose="020B0503020202020204" pitchFamily="34" charset="0"/>
              </a:rPr>
              <a:t>Logging and auditing </a:t>
            </a:r>
          </a:p>
        </p:txBody>
      </p:sp>
      <p:sp>
        <p:nvSpPr>
          <p:cNvPr id="4" name="TextBox 3">
            <a:extLst>
              <a:ext uri="{FF2B5EF4-FFF2-40B4-BE49-F238E27FC236}">
                <a16:creationId xmlns:a16="http://schemas.microsoft.com/office/drawing/2014/main" id="{2E323AE3-EAB2-B75B-78E4-27084E192ED3}"/>
              </a:ext>
            </a:extLst>
          </p:cNvPr>
          <p:cNvSpPr txBox="1"/>
          <p:nvPr/>
        </p:nvSpPr>
        <p:spPr>
          <a:xfrm>
            <a:off x="1824038" y="1895475"/>
            <a:ext cx="5900737" cy="1200329"/>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Söhne"/>
              </a:rPr>
              <a:t>Enhance error handling mechanisms to provide informative messages for users during incorrect inputs or system failures.</a:t>
            </a:r>
          </a:p>
          <a:p>
            <a:pPr algn="l">
              <a:buFont typeface="Arial" panose="020B0604020202020204" pitchFamily="34" charset="0"/>
              <a:buChar char="•"/>
            </a:pPr>
            <a:r>
              <a:rPr lang="en-US" b="0" i="0" dirty="0">
                <a:effectLst/>
                <a:latin typeface="Söhne"/>
              </a:rPr>
              <a:t>Implement thorough validation checks to ensure data integrity.</a:t>
            </a:r>
          </a:p>
        </p:txBody>
      </p:sp>
    </p:spTree>
    <p:extLst>
      <p:ext uri="{BB962C8B-B14F-4D97-AF65-F5344CB8AC3E}">
        <p14:creationId xmlns:p14="http://schemas.microsoft.com/office/powerpoint/2010/main" val="177948865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C499D40-03CE-7256-3F37-1E2B5155C487}"/>
              </a:ext>
            </a:extLst>
          </p:cNvPr>
          <p:cNvSpPr txBox="1"/>
          <p:nvPr/>
        </p:nvSpPr>
        <p:spPr>
          <a:xfrm>
            <a:off x="1195387" y="714376"/>
            <a:ext cx="5900737" cy="646331"/>
          </a:xfrm>
          <a:prstGeom prst="rect">
            <a:avLst/>
          </a:prstGeom>
          <a:noFill/>
          <a:effectLst>
            <a:glow rad="139700">
              <a:schemeClr val="tx1">
                <a:lumMod val="95000"/>
                <a:alpha val="40000"/>
              </a:schemeClr>
            </a:glow>
            <a:reflection blurRad="6350" stA="52000" endA="300" endPos="35000" dir="5400000" sy="-100000" algn="bl" rotWithShape="0"/>
          </a:effectLst>
          <a:scene3d>
            <a:camera prst="orthographicFront"/>
            <a:lightRig rig="threePt" dir="t"/>
          </a:scene3d>
          <a:sp3d extrusionH="76200" contourW="12700">
            <a:bevelT/>
            <a:bevelB/>
            <a:extrusionClr>
              <a:schemeClr val="accent2">
                <a:lumMod val="60000"/>
                <a:lumOff val="40000"/>
              </a:schemeClr>
            </a:extrusionClr>
            <a:contourClr>
              <a:schemeClr val="bg1">
                <a:lumMod val="65000"/>
                <a:lumOff val="35000"/>
              </a:schemeClr>
            </a:contourClr>
          </a:sp3d>
        </p:spPr>
        <p:txBody>
          <a:bodyPr wrap="square" rtlCol="0">
            <a:spAutoFit/>
          </a:bodyPr>
          <a:lstStyle/>
          <a:p>
            <a:r>
              <a:rPr lang="en-US" sz="3600" b="1" i="1" dirty="0" err="1">
                <a:ln cap="sq">
                  <a:solidFill>
                    <a:schemeClr val="tx1"/>
                  </a:solidFill>
                  <a:bevel/>
                </a:ln>
                <a:solidFill>
                  <a:schemeClr val="accent4">
                    <a:lumMod val="40000"/>
                    <a:lumOff val="60000"/>
                  </a:schemeClr>
                </a:solidFill>
                <a:latin typeface="Agency FB" panose="020B0503020202020204" pitchFamily="34" charset="0"/>
              </a:rPr>
              <a:t>Encyrption</a:t>
            </a:r>
            <a:r>
              <a:rPr lang="en-US" sz="3600" b="1" i="1" dirty="0">
                <a:ln cap="sq">
                  <a:solidFill>
                    <a:schemeClr val="tx1"/>
                  </a:solidFill>
                  <a:bevel/>
                </a:ln>
                <a:solidFill>
                  <a:schemeClr val="accent4">
                    <a:lumMod val="40000"/>
                    <a:lumOff val="60000"/>
                  </a:schemeClr>
                </a:solidFill>
                <a:latin typeface="Agency FB" panose="020B0503020202020204" pitchFamily="34" charset="0"/>
              </a:rPr>
              <a:t> &amp; security measures </a:t>
            </a:r>
          </a:p>
        </p:txBody>
      </p:sp>
      <p:sp>
        <p:nvSpPr>
          <p:cNvPr id="2" name="TextBox 1">
            <a:extLst>
              <a:ext uri="{FF2B5EF4-FFF2-40B4-BE49-F238E27FC236}">
                <a16:creationId xmlns:a16="http://schemas.microsoft.com/office/drawing/2014/main" id="{2086FB39-02E4-38AE-83CA-CF8C64083952}"/>
              </a:ext>
            </a:extLst>
          </p:cNvPr>
          <p:cNvSpPr txBox="1"/>
          <p:nvPr/>
        </p:nvSpPr>
        <p:spPr>
          <a:xfrm>
            <a:off x="1824038" y="4650642"/>
            <a:ext cx="5900737" cy="1200329"/>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Söhne"/>
              </a:rPr>
              <a:t>Introduce logging mechanisms to keep a record of system activities, aiding in debugging and auditing.</a:t>
            </a:r>
          </a:p>
          <a:p>
            <a:pPr algn="l">
              <a:buFont typeface="Arial" panose="020B0604020202020204" pitchFamily="34" charset="0"/>
              <a:buChar char="•"/>
            </a:pPr>
            <a:r>
              <a:rPr lang="en-US" b="0" i="0" dirty="0">
                <a:effectLst/>
                <a:latin typeface="Söhne"/>
              </a:rPr>
              <a:t>Include timestamps and user identifiers in logs for comprehensive tracking.</a:t>
            </a:r>
          </a:p>
        </p:txBody>
      </p:sp>
      <p:sp>
        <p:nvSpPr>
          <p:cNvPr id="3" name="TextBox 2">
            <a:extLst>
              <a:ext uri="{FF2B5EF4-FFF2-40B4-BE49-F238E27FC236}">
                <a16:creationId xmlns:a16="http://schemas.microsoft.com/office/drawing/2014/main" id="{0F9AAE1F-EA6B-46DC-6B19-32C1466A6E20}"/>
              </a:ext>
            </a:extLst>
          </p:cNvPr>
          <p:cNvSpPr txBox="1"/>
          <p:nvPr/>
        </p:nvSpPr>
        <p:spPr>
          <a:xfrm>
            <a:off x="1033462" y="3810001"/>
            <a:ext cx="4900613" cy="646331"/>
          </a:xfrm>
          <a:prstGeom prst="rect">
            <a:avLst/>
          </a:prstGeom>
          <a:noFill/>
          <a:ln>
            <a:noFill/>
          </a:ln>
          <a:effectLst>
            <a:glow rad="139700">
              <a:schemeClr val="tx1">
                <a:lumMod val="95000"/>
                <a:alpha val="40000"/>
              </a:schemeClr>
            </a:glow>
            <a:reflection blurRad="6350" stA="52000" endA="300" endPos="35000" dir="5400000" sy="-100000" algn="bl" rotWithShape="0"/>
          </a:effectLst>
          <a:scene3d>
            <a:camera prst="orthographicFront"/>
            <a:lightRig rig="threePt" dir="t"/>
          </a:scene3d>
          <a:sp3d extrusionH="76200" contourW="12700">
            <a:bevelT/>
            <a:bevelB/>
            <a:extrusionClr>
              <a:schemeClr val="accent2">
                <a:lumMod val="60000"/>
                <a:lumOff val="40000"/>
              </a:schemeClr>
            </a:extrusionClr>
            <a:contourClr>
              <a:schemeClr val="bg1">
                <a:lumMod val="65000"/>
                <a:lumOff val="35000"/>
              </a:schemeClr>
            </a:contourClr>
          </a:sp3d>
        </p:spPr>
        <p:txBody>
          <a:bodyPr wrap="square" rtlCol="0">
            <a:spAutoFit/>
          </a:bodyPr>
          <a:lstStyle/>
          <a:p>
            <a:r>
              <a:rPr lang="en-US" sz="3600" b="1" i="1" dirty="0">
                <a:ln cap="sq">
                  <a:solidFill>
                    <a:schemeClr val="tx1"/>
                  </a:solidFill>
                  <a:bevel/>
                </a:ln>
                <a:solidFill>
                  <a:schemeClr val="accent4">
                    <a:lumMod val="40000"/>
                    <a:lumOff val="60000"/>
                  </a:schemeClr>
                </a:solidFill>
                <a:latin typeface="Agency FB" panose="020B0503020202020204" pitchFamily="34" charset="0"/>
              </a:rPr>
              <a:t>Responsive design </a:t>
            </a:r>
          </a:p>
        </p:txBody>
      </p:sp>
      <p:sp>
        <p:nvSpPr>
          <p:cNvPr id="4" name="TextBox 3">
            <a:extLst>
              <a:ext uri="{FF2B5EF4-FFF2-40B4-BE49-F238E27FC236}">
                <a16:creationId xmlns:a16="http://schemas.microsoft.com/office/drawing/2014/main" id="{2E323AE3-EAB2-B75B-78E4-27084E192ED3}"/>
              </a:ext>
            </a:extLst>
          </p:cNvPr>
          <p:cNvSpPr txBox="1"/>
          <p:nvPr/>
        </p:nvSpPr>
        <p:spPr>
          <a:xfrm>
            <a:off x="1824038" y="1895475"/>
            <a:ext cx="5900737" cy="1200329"/>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Söhne"/>
              </a:rPr>
              <a:t>Implement encryption algorithms to secure sensitive data, especially in the context of user authentication.</a:t>
            </a:r>
          </a:p>
          <a:p>
            <a:pPr algn="l">
              <a:buFont typeface="Arial" panose="020B0604020202020204" pitchFamily="34" charset="0"/>
              <a:buChar char="•"/>
            </a:pPr>
            <a:r>
              <a:rPr lang="en-US" b="0" i="0" dirty="0">
                <a:effectLst/>
                <a:latin typeface="Söhne"/>
              </a:rPr>
              <a:t>Introduce secure password hashing techniques for user credentials</a:t>
            </a:r>
            <a:r>
              <a:rPr lang="en-US" b="0" i="0" dirty="0">
                <a:solidFill>
                  <a:srgbClr val="374151"/>
                </a:solidFill>
                <a:effectLst/>
                <a:latin typeface="Söhne"/>
              </a:rPr>
              <a:t>.</a:t>
            </a:r>
          </a:p>
        </p:txBody>
      </p:sp>
    </p:spTree>
    <p:extLst>
      <p:ext uri="{BB962C8B-B14F-4D97-AF65-F5344CB8AC3E}">
        <p14:creationId xmlns:p14="http://schemas.microsoft.com/office/powerpoint/2010/main" val="365071560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C499D40-03CE-7256-3F37-1E2B5155C487}"/>
              </a:ext>
            </a:extLst>
          </p:cNvPr>
          <p:cNvSpPr txBox="1"/>
          <p:nvPr/>
        </p:nvSpPr>
        <p:spPr>
          <a:xfrm>
            <a:off x="3128963" y="571500"/>
            <a:ext cx="5043488" cy="646331"/>
          </a:xfrm>
          <a:prstGeom prst="rect">
            <a:avLst/>
          </a:prstGeom>
          <a:noFill/>
          <a:effectLst>
            <a:glow rad="139700">
              <a:schemeClr val="tx1">
                <a:lumMod val="95000"/>
                <a:alpha val="40000"/>
              </a:schemeClr>
            </a:glow>
            <a:outerShdw blurRad="50800" dist="50800" dir="5400000" algn="ctr" rotWithShape="0">
              <a:schemeClr val="bg1"/>
            </a:outerShdw>
            <a:reflection blurRad="6350" stA="52000" endA="300" endPos="44000" dir="5400000" sy="-100000" algn="bl" rotWithShape="0"/>
          </a:effectLst>
          <a:scene3d>
            <a:camera prst="orthographicFront"/>
            <a:lightRig rig="threePt" dir="t"/>
          </a:scene3d>
          <a:sp3d extrusionH="76200" contourW="12700">
            <a:bevelT/>
            <a:bevelB/>
            <a:extrusionClr>
              <a:schemeClr val="accent2">
                <a:lumMod val="60000"/>
                <a:lumOff val="40000"/>
              </a:schemeClr>
            </a:extrusionClr>
            <a:contourClr>
              <a:schemeClr val="bg1">
                <a:lumMod val="65000"/>
                <a:lumOff val="35000"/>
              </a:schemeClr>
            </a:contourClr>
          </a:sp3d>
        </p:spPr>
        <p:txBody>
          <a:bodyPr wrap="square" rtlCol="0">
            <a:spAutoFit/>
          </a:bodyPr>
          <a:lstStyle/>
          <a:p>
            <a:pPr algn="ctr"/>
            <a:r>
              <a:rPr lang="en-US" sz="3600" b="1" i="1" dirty="0">
                <a:effectLst>
                  <a:glow rad="63500">
                    <a:schemeClr val="accent1">
                      <a:satMod val="175000"/>
                      <a:alpha val="40000"/>
                    </a:schemeClr>
                  </a:glow>
                  <a:outerShdw blurRad="533400" dist="50800" dir="5400000" sx="1000" sy="1000" algn="ctr" rotWithShape="0">
                    <a:srgbClr val="000000">
                      <a:alpha val="96000"/>
                    </a:srgbClr>
                  </a:outerShdw>
                  <a:reflection blurRad="406400" stA="39000" endPos="72000" dist="12700" dir="5400000" sy="-100000" algn="bl" rotWithShape="0"/>
                </a:effectLst>
                <a:latin typeface="Abril Fatface" panose="02000503000000020003" pitchFamily="2" charset="0"/>
              </a:rPr>
              <a:t>Conclusion </a:t>
            </a:r>
          </a:p>
        </p:txBody>
      </p:sp>
      <p:sp>
        <p:nvSpPr>
          <p:cNvPr id="2" name="TextBox 1">
            <a:extLst>
              <a:ext uri="{FF2B5EF4-FFF2-40B4-BE49-F238E27FC236}">
                <a16:creationId xmlns:a16="http://schemas.microsoft.com/office/drawing/2014/main" id="{08F1FAB3-21FC-7AD3-4DE3-EB3AC25098D1}"/>
              </a:ext>
            </a:extLst>
          </p:cNvPr>
          <p:cNvSpPr txBox="1"/>
          <p:nvPr/>
        </p:nvSpPr>
        <p:spPr>
          <a:xfrm>
            <a:off x="1714500" y="1657350"/>
            <a:ext cx="7615238" cy="3785652"/>
          </a:xfrm>
          <a:prstGeom prst="rect">
            <a:avLst/>
          </a:prstGeom>
          <a:noFill/>
        </p:spPr>
        <p:txBody>
          <a:bodyPr wrap="square" rtlCol="0">
            <a:spAutoFit/>
          </a:bodyPr>
          <a:lstStyle/>
          <a:p>
            <a:r>
              <a:rPr lang="en-US" sz="2000" i="1" dirty="0">
                <a:effectLst/>
                <a:latin typeface="Amasis MT Pro" panose="02040504050005020304" pitchFamily="18" charset="0"/>
              </a:rPr>
              <a:t>In conclusion, this project stands as a robust and efficient solution for information hub management. Leveraging a B-tree structure, it ensures streamlined data storage and retrieval. The user-friendly interface enhances accessibility, providing a seamless experience for administrators and users alike. The project prioritizes data security, implementing robust encryption and authentication mechanisms to safeguard sensitive information. With continuous innovation at its core, the system is poised to adapt to evolving user needs, ensuring its relevance in the dynamic landscape of educational data management. Overall, this project represents a harmonious blend of efficiency, security, and user-centric design, making it a valuable asset for effective information hub management.</a:t>
            </a:r>
            <a:endParaRPr lang="en-PK" sz="2000" i="1" dirty="0">
              <a:latin typeface="Amasis MT Pro" panose="02040504050005020304" pitchFamily="18" charset="0"/>
            </a:endParaRPr>
          </a:p>
        </p:txBody>
      </p:sp>
    </p:spTree>
    <p:extLst>
      <p:ext uri="{BB962C8B-B14F-4D97-AF65-F5344CB8AC3E}">
        <p14:creationId xmlns:p14="http://schemas.microsoft.com/office/powerpoint/2010/main" val="229081281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A5D3AF-F260-38C2-844E-1D08F6642F27}"/>
              </a:ext>
            </a:extLst>
          </p:cNvPr>
          <p:cNvSpPr txBox="1"/>
          <p:nvPr/>
        </p:nvSpPr>
        <p:spPr>
          <a:xfrm>
            <a:off x="1780293" y="2041349"/>
            <a:ext cx="6792207" cy="1200329"/>
          </a:xfrm>
          <a:prstGeom prst="rect">
            <a:avLst/>
          </a:prstGeom>
          <a:noFill/>
        </p:spPr>
        <p:txBody>
          <a:bodyPr wrap="square" rtlCol="0">
            <a:spAutoFit/>
            <a:scene3d>
              <a:camera prst="orthographicFront"/>
              <a:lightRig rig="threePt" dir="t"/>
            </a:scene3d>
            <a:sp3d extrusionH="57150">
              <a:bevelT h="25400" prst="softRound"/>
            </a:sp3d>
          </a:bodyPr>
          <a:lstStyle/>
          <a:p>
            <a:pPr algn="ctr"/>
            <a:r>
              <a:rPr lang="en-US" sz="5400" b="1" i="1" dirty="0">
                <a:effectLst>
                  <a:glow rad="952500">
                    <a:schemeClr val="accent5">
                      <a:satMod val="175000"/>
                      <a:alpha val="40000"/>
                    </a:schemeClr>
                  </a:glow>
                  <a:reflection blurRad="190500" stA="60000" endA="900" endPos="58000" dir="5400000" sy="-100000" algn="bl" rotWithShape="0"/>
                </a:effectLst>
                <a:latin typeface="Abril Fatface" panose="02000503000000020003" pitchFamily="2" charset="0"/>
              </a:rPr>
              <a:t>Thank you </a:t>
            </a:r>
            <a:endParaRPr lang="en-US" sz="4000" b="1" i="1" dirty="0">
              <a:effectLst/>
              <a:latin typeface="Abril Fatface" panose="02000503000000020003" pitchFamily="2" charset="0"/>
            </a:endParaRPr>
          </a:p>
          <a:p>
            <a:endParaRPr lang="en-PK" dirty="0"/>
          </a:p>
        </p:txBody>
      </p:sp>
    </p:spTree>
    <p:extLst>
      <p:ext uri="{BB962C8B-B14F-4D97-AF65-F5344CB8AC3E}">
        <p14:creationId xmlns:p14="http://schemas.microsoft.com/office/powerpoint/2010/main" val="173293279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98CEFF-2D96-996B-D1D7-C7350C28AC99}"/>
              </a:ext>
            </a:extLst>
          </p:cNvPr>
          <p:cNvSpPr txBox="1"/>
          <p:nvPr/>
        </p:nvSpPr>
        <p:spPr>
          <a:xfrm>
            <a:off x="1063625" y="1907822"/>
            <a:ext cx="4230864" cy="615553"/>
          </a:xfrm>
          <a:prstGeom prst="rect">
            <a:avLst/>
          </a:prstGeom>
          <a:noFill/>
        </p:spPr>
        <p:txBody>
          <a:bodyPr wrap="square" rtlCol="0">
            <a:spAutoFit/>
          </a:bodyPr>
          <a:lstStyle/>
          <a:p>
            <a:endParaRPr lang="en-US" sz="1600" dirty="0">
              <a:solidFill>
                <a:schemeClr val="tx1">
                  <a:lumMod val="95000"/>
                </a:schemeClr>
              </a:solidFill>
              <a:latin typeface="Abril Fatface" panose="02000503000000020003" pitchFamily="2" charset="0"/>
            </a:endParaRPr>
          </a:p>
          <a:p>
            <a:endParaRPr lang="en-PK" dirty="0"/>
          </a:p>
        </p:txBody>
      </p:sp>
      <p:sp>
        <p:nvSpPr>
          <p:cNvPr id="2" name="Right Triangle 1">
            <a:extLst>
              <a:ext uri="{FF2B5EF4-FFF2-40B4-BE49-F238E27FC236}">
                <a16:creationId xmlns:a16="http://schemas.microsoft.com/office/drawing/2014/main" id="{3A268E7C-4451-253A-3ACA-5461EE7FA291}"/>
              </a:ext>
            </a:extLst>
          </p:cNvPr>
          <p:cNvSpPr/>
          <p:nvPr/>
        </p:nvSpPr>
        <p:spPr>
          <a:xfrm>
            <a:off x="0" y="0"/>
            <a:ext cx="6543676" cy="6858000"/>
          </a:xfrm>
          <a:prstGeom prst="r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3" name="TextBox 2">
            <a:extLst>
              <a:ext uri="{FF2B5EF4-FFF2-40B4-BE49-F238E27FC236}">
                <a16:creationId xmlns:a16="http://schemas.microsoft.com/office/drawing/2014/main" id="{CDE53BB7-228F-578F-9F09-EA63F6DDAE71}"/>
              </a:ext>
            </a:extLst>
          </p:cNvPr>
          <p:cNvSpPr txBox="1"/>
          <p:nvPr/>
        </p:nvSpPr>
        <p:spPr>
          <a:xfrm>
            <a:off x="6443663" y="1276880"/>
            <a:ext cx="3623108" cy="523220"/>
          </a:xfrm>
          <a:prstGeom prst="rect">
            <a:avLst/>
          </a:prstGeom>
          <a:noFill/>
        </p:spPr>
        <p:txBody>
          <a:bodyPr wrap="none" rtlCol="0">
            <a:spAutoFit/>
          </a:bodyPr>
          <a:lstStyle/>
          <a:p>
            <a:r>
              <a:rPr lang="en-US" sz="2800" dirty="0">
                <a:solidFill>
                  <a:schemeClr val="bg1"/>
                </a:solidFill>
                <a:latin typeface="Algerian" panose="04020705040A02060702" pitchFamily="82" charset="0"/>
              </a:rPr>
              <a:t>Table of Contents</a:t>
            </a:r>
            <a:endParaRPr lang="en-PK" sz="2800" dirty="0">
              <a:solidFill>
                <a:schemeClr val="bg1"/>
              </a:solidFill>
              <a:latin typeface="Algerian" panose="04020705040A02060702" pitchFamily="82" charset="0"/>
            </a:endParaRPr>
          </a:p>
        </p:txBody>
      </p:sp>
      <p:sp useBgFill="1">
        <p:nvSpPr>
          <p:cNvPr id="7" name="TextBox 6">
            <a:extLst>
              <a:ext uri="{FF2B5EF4-FFF2-40B4-BE49-F238E27FC236}">
                <a16:creationId xmlns:a16="http://schemas.microsoft.com/office/drawing/2014/main" id="{DC17C757-204C-9FB6-AD47-000D6F7C9008}"/>
              </a:ext>
            </a:extLst>
          </p:cNvPr>
          <p:cNvSpPr txBox="1"/>
          <p:nvPr/>
        </p:nvSpPr>
        <p:spPr>
          <a:xfrm>
            <a:off x="5775325" y="1907823"/>
            <a:ext cx="5353050" cy="3292828"/>
          </a:xfrm>
          <a:prstGeom prst="rect">
            <a:avLst/>
          </a:prstGeom>
          <a:effectLst>
            <a:reflection blurRad="6350" stA="52000" endA="300" endPos="35000" dir="5400000" sy="-100000" algn="bl" rotWithShape="0"/>
          </a:effectLst>
        </p:spPr>
        <p:txBody>
          <a:bodyPr wrap="square">
            <a:spAutoFit/>
          </a:bodyPr>
          <a:lstStyle/>
          <a:p>
            <a:pPr marL="285750" indent="-285750" algn="l">
              <a:buFont typeface="Arial" panose="020B0604020202020204" pitchFamily="34" charset="0"/>
              <a:buChar char="•"/>
            </a:pPr>
            <a:r>
              <a:rPr lang="en-US" dirty="0">
                <a:solidFill>
                  <a:srgbClr val="838787"/>
                </a:solidFill>
                <a:latin typeface="Lato" panose="020F0502020204030204" pitchFamily="34" charset="0"/>
              </a:rPr>
              <a:t> </a:t>
            </a:r>
            <a:r>
              <a:rPr lang="en-US" sz="2400" dirty="0">
                <a:solidFill>
                  <a:schemeClr val="bg1"/>
                </a:solidFill>
                <a:latin typeface="Agency FB" panose="020B0503020202020204" pitchFamily="34" charset="0"/>
              </a:rPr>
              <a:t>Our Team</a:t>
            </a:r>
          </a:p>
          <a:p>
            <a:pPr marL="342900" indent="-342900" algn="l">
              <a:buFont typeface="Arial" panose="020B0604020202020204" pitchFamily="34" charset="0"/>
              <a:buChar char="•"/>
            </a:pPr>
            <a:r>
              <a:rPr lang="en-US" sz="2400" dirty="0">
                <a:solidFill>
                  <a:schemeClr val="bg1"/>
                </a:solidFill>
                <a:latin typeface="Agency FB" panose="020B0503020202020204" pitchFamily="34" charset="0"/>
              </a:rPr>
              <a:t>Mission and core</a:t>
            </a:r>
            <a:endParaRPr lang="en-US" sz="2400" dirty="0">
              <a:solidFill>
                <a:schemeClr val="bg1"/>
              </a:solidFill>
              <a:effectLst/>
              <a:latin typeface="Agency FB" panose="020B0503020202020204" pitchFamily="34" charset="0"/>
            </a:endParaRPr>
          </a:p>
          <a:p>
            <a:pPr marL="342900" indent="-342900" algn="l">
              <a:buFont typeface="Arial" panose="020B0604020202020204" pitchFamily="34" charset="0"/>
              <a:buChar char="•"/>
            </a:pPr>
            <a:r>
              <a:rPr lang="en-US" sz="2400" dirty="0">
                <a:solidFill>
                  <a:schemeClr val="bg1"/>
                </a:solidFill>
                <a:effectLst/>
                <a:latin typeface="Agency FB" panose="020B0503020202020204" pitchFamily="34" charset="0"/>
              </a:rPr>
              <a:t>The Problem</a:t>
            </a:r>
          </a:p>
          <a:p>
            <a:pPr marL="342900" indent="-342900" algn="l">
              <a:buFont typeface="Arial" panose="020B0604020202020204" pitchFamily="34" charset="0"/>
              <a:buChar char="•"/>
            </a:pPr>
            <a:r>
              <a:rPr lang="en-US" sz="2400" dirty="0">
                <a:solidFill>
                  <a:schemeClr val="bg1"/>
                </a:solidFill>
                <a:effectLst/>
                <a:latin typeface="Agency FB" panose="020B0503020202020204" pitchFamily="34" charset="0"/>
              </a:rPr>
              <a:t>The Solution</a:t>
            </a:r>
          </a:p>
          <a:p>
            <a:pPr marL="342900" indent="-342900" algn="l">
              <a:buFont typeface="Arial" panose="020B0604020202020204" pitchFamily="34" charset="0"/>
              <a:buChar char="•"/>
            </a:pPr>
            <a:r>
              <a:rPr lang="en-US" sz="2400" dirty="0">
                <a:solidFill>
                  <a:schemeClr val="bg1"/>
                </a:solidFill>
                <a:effectLst/>
                <a:latin typeface="Agency FB" panose="020B0503020202020204" pitchFamily="34" charset="0"/>
              </a:rPr>
              <a:t>Our Philosophy</a:t>
            </a:r>
          </a:p>
          <a:p>
            <a:pPr marL="342900" indent="-342900" algn="l">
              <a:buFont typeface="Arial" panose="020B0604020202020204" pitchFamily="34" charset="0"/>
              <a:buChar char="•"/>
            </a:pPr>
            <a:r>
              <a:rPr lang="en-US" sz="2400" dirty="0">
                <a:solidFill>
                  <a:schemeClr val="bg1"/>
                </a:solidFill>
                <a:effectLst/>
                <a:latin typeface="Agency FB" panose="020B0503020202020204" pitchFamily="34" charset="0"/>
              </a:rPr>
              <a:t>Features  </a:t>
            </a:r>
          </a:p>
          <a:p>
            <a:pPr marL="342900" indent="-342900" algn="l">
              <a:buFont typeface="Arial" panose="020B0604020202020204" pitchFamily="34" charset="0"/>
              <a:buChar char="•"/>
            </a:pPr>
            <a:r>
              <a:rPr lang="en-US" sz="2400" dirty="0">
                <a:solidFill>
                  <a:schemeClr val="bg1"/>
                </a:solidFill>
                <a:effectLst/>
                <a:latin typeface="Agency FB" panose="020B0503020202020204" pitchFamily="34" charset="0"/>
              </a:rPr>
              <a:t>Strategies for project Enhancement </a:t>
            </a:r>
          </a:p>
          <a:p>
            <a:pPr marL="342900" indent="-342900" algn="l">
              <a:buFont typeface="Arial" panose="020B0604020202020204" pitchFamily="34" charset="0"/>
              <a:buChar char="•"/>
            </a:pPr>
            <a:r>
              <a:rPr lang="en-US" sz="2400" dirty="0">
                <a:solidFill>
                  <a:schemeClr val="bg1"/>
                </a:solidFill>
                <a:latin typeface="Agency FB" panose="020B0503020202020204" pitchFamily="34" charset="0"/>
              </a:rPr>
              <a:t>Conclusion</a:t>
            </a:r>
            <a:r>
              <a:rPr lang="en-US" dirty="0">
                <a:solidFill>
                  <a:schemeClr val="bg1"/>
                </a:solidFill>
                <a:latin typeface="Lato" panose="020F0502020204030204" pitchFamily="34" charset="0"/>
              </a:rPr>
              <a:t> </a:t>
            </a:r>
            <a:endParaRPr lang="en-US" dirty="0">
              <a:solidFill>
                <a:schemeClr val="bg1"/>
              </a:solidFill>
              <a:effectLst/>
            </a:endParaRPr>
          </a:p>
          <a:p>
            <a:pPr algn="l"/>
            <a:endParaRPr lang="en-US" dirty="0">
              <a:effectLst/>
            </a:endParaRPr>
          </a:p>
        </p:txBody>
      </p:sp>
      <p:sp>
        <p:nvSpPr>
          <p:cNvPr id="11" name="Rectangle 4">
            <a:extLst>
              <a:ext uri="{FF2B5EF4-FFF2-40B4-BE49-F238E27FC236}">
                <a16:creationId xmlns:a16="http://schemas.microsoft.com/office/drawing/2014/main" id="{D481D2B4-BF3C-799A-FE00-0DDA2583F633}"/>
              </a:ext>
            </a:extLst>
          </p:cNvPr>
          <p:cNvSpPr>
            <a:spLocks noChangeArrowheads="1"/>
          </p:cNvSpPr>
          <p:nvPr/>
        </p:nvSpPr>
        <p:spPr bwMode="auto">
          <a:xfrm>
            <a:off x="0" y="0"/>
            <a:ext cx="23288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PK" altLang="en-PK" sz="1800" b="0" i="0" u="none" strike="noStrike" cap="none" normalizeH="0" baseline="0">
                <a:ln>
                  <a:noFill/>
                </a:ln>
                <a:solidFill>
                  <a:srgbClr val="000000"/>
                </a:solidFill>
                <a:effectLst/>
                <a:latin typeface="Söhne"/>
              </a:rPr>
            </a:br>
            <a:endParaRPr kumimoji="0" lang="en-PK" altLang="en-PK" sz="1800" b="0" i="0" u="none" strike="noStrike" cap="none" normalizeH="0" baseline="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5610649E-4B97-6AF0-A6CE-A39E0F00C830}"/>
              </a:ext>
            </a:extLst>
          </p:cNvPr>
          <p:cNvSpPr>
            <a:spLocks noChangeArrowheads="1"/>
          </p:cNvSpPr>
          <p:nvPr/>
        </p:nvSpPr>
        <p:spPr bwMode="auto">
          <a:xfrm>
            <a:off x="152400" y="152400"/>
            <a:ext cx="23288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PK" altLang="en-PK" sz="1800" b="0" i="0" u="none" strike="noStrike" cap="none" normalizeH="0" baseline="0">
                <a:ln>
                  <a:noFill/>
                </a:ln>
                <a:solidFill>
                  <a:srgbClr val="000000"/>
                </a:solidFill>
                <a:effectLst/>
                <a:latin typeface="Söhne"/>
              </a:rPr>
            </a:br>
            <a:endParaRPr kumimoji="0" lang="en-PK" altLang="en-PK" sz="1800" b="0" i="0" u="none" strike="noStrike" cap="none" normalizeH="0" baseline="0">
              <a:ln>
                <a:noFill/>
              </a:ln>
              <a:solidFill>
                <a:schemeClr val="tx1"/>
              </a:solidFill>
              <a:effectLst/>
              <a:latin typeface="Arial" panose="020B0604020202020204" pitchFamily="34" charset="0"/>
            </a:endParaRPr>
          </a:p>
        </p:txBody>
      </p:sp>
      <p:sp>
        <p:nvSpPr>
          <p:cNvPr id="15" name="Rectangle 8">
            <a:extLst>
              <a:ext uri="{FF2B5EF4-FFF2-40B4-BE49-F238E27FC236}">
                <a16:creationId xmlns:a16="http://schemas.microsoft.com/office/drawing/2014/main" id="{71AAF547-7402-62E7-A9A3-39708E199C11}"/>
              </a:ext>
            </a:extLst>
          </p:cNvPr>
          <p:cNvSpPr>
            <a:spLocks noChangeArrowheads="1"/>
          </p:cNvSpPr>
          <p:nvPr/>
        </p:nvSpPr>
        <p:spPr bwMode="auto">
          <a:xfrm>
            <a:off x="304800" y="304800"/>
            <a:ext cx="23288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PK" altLang="en-PK" sz="1800" b="0" i="0" u="none" strike="noStrike" cap="none" normalizeH="0" baseline="0">
                <a:ln>
                  <a:noFill/>
                </a:ln>
                <a:solidFill>
                  <a:srgbClr val="000000"/>
                </a:solidFill>
                <a:effectLst/>
                <a:latin typeface="Söhne"/>
              </a:rPr>
            </a:br>
            <a:endParaRPr kumimoji="0" lang="en-PK" altLang="en-PK"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4942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430D4B1-AA01-4B1F-8235-C7C6D0F18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C499D40-03CE-7256-3F37-1E2B5155C487}"/>
              </a:ext>
            </a:extLst>
          </p:cNvPr>
          <p:cNvSpPr txBox="1"/>
          <p:nvPr/>
        </p:nvSpPr>
        <p:spPr>
          <a:xfrm>
            <a:off x="6618288" y="1143000"/>
            <a:ext cx="4505324" cy="918890"/>
          </a:xfrm>
          <a:prstGeom prst="rect">
            <a:avLst/>
          </a:prstGeom>
          <a:scene3d>
            <a:camera prst="orthographicFront"/>
            <a:lightRig rig="threePt" dir="t"/>
          </a:scene3d>
        </p:spPr>
        <p:txBody>
          <a:bodyPr vert="horz" lIns="91440" tIns="45720" rIns="91440" bIns="45720" rtlCol="0" anchor="b">
            <a:normAutofit fontScale="85000" lnSpcReduction="10000"/>
          </a:bodyPr>
          <a:lstStyle/>
          <a:p>
            <a:pPr>
              <a:spcBef>
                <a:spcPct val="0"/>
              </a:spcBef>
              <a:spcAft>
                <a:spcPts val="600"/>
              </a:spcAft>
            </a:pPr>
            <a:r>
              <a:rPr lang="en-US" sz="6600" b="0" i="0" kern="1200" dirty="0">
                <a:ln cap="sq">
                  <a:solidFill>
                    <a:schemeClr val="tx1"/>
                  </a:solidFill>
                  <a:bevel/>
                </a:ln>
                <a:solidFill>
                  <a:srgbClr val="EBEBEB"/>
                </a:solidFill>
                <a:latin typeface="Algerian" panose="04020705040A02060702" pitchFamily="82" charset="0"/>
                <a:ea typeface="+mj-ea"/>
                <a:cs typeface="+mj-cs"/>
              </a:rPr>
              <a:t>PROJECT BY </a:t>
            </a:r>
          </a:p>
        </p:txBody>
      </p:sp>
      <p:sp>
        <p:nvSpPr>
          <p:cNvPr id="26" name="Freeform 36">
            <a:extLst>
              <a:ext uri="{FF2B5EF4-FFF2-40B4-BE49-F238E27FC236}">
                <a16:creationId xmlns:a16="http://schemas.microsoft.com/office/drawing/2014/main" id="{3354DFA6-6453-4DEA-B13E-C2A4D45708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20355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id="{585ADACC-B978-41CD-812C-38B46FD27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549823" cy="6858000"/>
          </a:xfrm>
          <a:custGeom>
            <a:avLst/>
            <a:gdLst>
              <a:gd name="connsiteX0" fmla="*/ 4205108 w 5549823"/>
              <a:gd name="connsiteY0" fmla="*/ 0 h 6858000"/>
              <a:gd name="connsiteX1" fmla="*/ 5548646 w 5549823"/>
              <a:gd name="connsiteY1" fmla="*/ 0 h 6858000"/>
              <a:gd name="connsiteX2" fmla="*/ 5523601 w 5549823"/>
              <a:gd name="connsiteY2" fmla="*/ 155676 h 6858000"/>
              <a:gd name="connsiteX3" fmla="*/ 5499732 w 5549823"/>
              <a:gd name="connsiteY3" fmla="*/ 310667 h 6858000"/>
              <a:gd name="connsiteX4" fmla="*/ 5476368 w 5549823"/>
              <a:gd name="connsiteY4" fmla="*/ 466344 h 6858000"/>
              <a:gd name="connsiteX5" fmla="*/ 5456365 w 5549823"/>
              <a:gd name="connsiteY5" fmla="*/ 622706 h 6858000"/>
              <a:gd name="connsiteX6" fmla="*/ 5436194 w 5549823"/>
              <a:gd name="connsiteY6" fmla="*/ 778383 h 6858000"/>
              <a:gd name="connsiteX7" fmla="*/ 5417368 w 5549823"/>
              <a:gd name="connsiteY7" fmla="*/ 934745 h 6858000"/>
              <a:gd name="connsiteX8" fmla="*/ 5401232 w 5549823"/>
              <a:gd name="connsiteY8" fmla="*/ 1089050 h 6858000"/>
              <a:gd name="connsiteX9" fmla="*/ 5385936 w 5549823"/>
              <a:gd name="connsiteY9" fmla="*/ 1245413 h 6858000"/>
              <a:gd name="connsiteX10" fmla="*/ 5371984 w 5549823"/>
              <a:gd name="connsiteY10" fmla="*/ 1401089 h 6858000"/>
              <a:gd name="connsiteX11" fmla="*/ 5359882 w 5549823"/>
              <a:gd name="connsiteY11" fmla="*/ 1554023 h 6858000"/>
              <a:gd name="connsiteX12" fmla="*/ 5347779 w 5549823"/>
              <a:gd name="connsiteY12" fmla="*/ 1709013 h 6858000"/>
              <a:gd name="connsiteX13" fmla="*/ 5337694 w 5549823"/>
              <a:gd name="connsiteY13" fmla="*/ 1861947 h 6858000"/>
              <a:gd name="connsiteX14" fmla="*/ 5329794 w 5549823"/>
              <a:gd name="connsiteY14" fmla="*/ 2014880 h 6858000"/>
              <a:gd name="connsiteX15" fmla="*/ 5321557 w 5549823"/>
              <a:gd name="connsiteY15" fmla="*/ 2167128 h 6858000"/>
              <a:gd name="connsiteX16" fmla="*/ 5314666 w 5549823"/>
              <a:gd name="connsiteY16" fmla="*/ 2318004 h 6858000"/>
              <a:gd name="connsiteX17" fmla="*/ 5309791 w 5549823"/>
              <a:gd name="connsiteY17" fmla="*/ 2467508 h 6858000"/>
              <a:gd name="connsiteX18" fmla="*/ 5305589 w 5549823"/>
              <a:gd name="connsiteY18" fmla="*/ 2617013 h 6858000"/>
              <a:gd name="connsiteX19" fmla="*/ 5301555 w 5549823"/>
              <a:gd name="connsiteY19" fmla="*/ 2765145 h 6858000"/>
              <a:gd name="connsiteX20" fmla="*/ 5299706 w 5549823"/>
              <a:gd name="connsiteY20" fmla="*/ 2911221 h 6858000"/>
              <a:gd name="connsiteX21" fmla="*/ 5297689 w 5549823"/>
              <a:gd name="connsiteY21" fmla="*/ 3057296 h 6858000"/>
              <a:gd name="connsiteX22" fmla="*/ 5296680 w 5549823"/>
              <a:gd name="connsiteY22" fmla="*/ 3201314 h 6858000"/>
              <a:gd name="connsiteX23" fmla="*/ 5297689 w 5549823"/>
              <a:gd name="connsiteY23" fmla="*/ 3343960 h 6858000"/>
              <a:gd name="connsiteX24" fmla="*/ 5297689 w 5549823"/>
              <a:gd name="connsiteY24" fmla="*/ 3485235 h 6858000"/>
              <a:gd name="connsiteX25" fmla="*/ 5299706 w 5549823"/>
              <a:gd name="connsiteY25" fmla="*/ 3625138 h 6858000"/>
              <a:gd name="connsiteX26" fmla="*/ 5302731 w 5549823"/>
              <a:gd name="connsiteY26" fmla="*/ 3762298 h 6858000"/>
              <a:gd name="connsiteX27" fmla="*/ 5305589 w 5549823"/>
              <a:gd name="connsiteY27" fmla="*/ 3898087 h 6858000"/>
              <a:gd name="connsiteX28" fmla="*/ 5308783 w 5549823"/>
              <a:gd name="connsiteY28" fmla="*/ 4031132 h 6858000"/>
              <a:gd name="connsiteX29" fmla="*/ 5313657 w 5549823"/>
              <a:gd name="connsiteY29" fmla="*/ 4163491 h 6858000"/>
              <a:gd name="connsiteX30" fmla="*/ 5318868 w 5549823"/>
              <a:gd name="connsiteY30" fmla="*/ 4293793 h 6858000"/>
              <a:gd name="connsiteX31" fmla="*/ 5323574 w 5549823"/>
              <a:gd name="connsiteY31" fmla="*/ 4421352 h 6858000"/>
              <a:gd name="connsiteX32" fmla="*/ 5336854 w 5549823"/>
              <a:gd name="connsiteY32" fmla="*/ 4670298 h 6858000"/>
              <a:gd name="connsiteX33" fmla="*/ 5350973 w 5549823"/>
              <a:gd name="connsiteY33" fmla="*/ 4908956 h 6858000"/>
              <a:gd name="connsiteX34" fmla="*/ 5365765 w 5549823"/>
              <a:gd name="connsiteY34" fmla="*/ 5138013 h 6858000"/>
              <a:gd name="connsiteX35" fmla="*/ 5382070 w 5549823"/>
              <a:gd name="connsiteY35" fmla="*/ 5354726 h 6858000"/>
              <a:gd name="connsiteX36" fmla="*/ 5399047 w 5549823"/>
              <a:gd name="connsiteY36" fmla="*/ 5561838 h 6858000"/>
              <a:gd name="connsiteX37" fmla="*/ 5417368 w 5549823"/>
              <a:gd name="connsiteY37" fmla="*/ 5753862 h 6858000"/>
              <a:gd name="connsiteX38" fmla="*/ 5435354 w 5549823"/>
              <a:gd name="connsiteY38" fmla="*/ 5934227 h 6858000"/>
              <a:gd name="connsiteX39" fmla="*/ 5453339 w 5549823"/>
              <a:gd name="connsiteY39" fmla="*/ 6100191 h 6858000"/>
              <a:gd name="connsiteX40" fmla="*/ 5470316 w 5549823"/>
              <a:gd name="connsiteY40" fmla="*/ 6252438 h 6858000"/>
              <a:gd name="connsiteX41" fmla="*/ 5486453 w 5549823"/>
              <a:gd name="connsiteY41" fmla="*/ 6387541 h 6858000"/>
              <a:gd name="connsiteX42" fmla="*/ 5501749 w 5549823"/>
              <a:gd name="connsiteY42" fmla="*/ 6509613 h 6858000"/>
              <a:gd name="connsiteX43" fmla="*/ 5514524 w 5549823"/>
              <a:gd name="connsiteY43" fmla="*/ 6612483 h 6858000"/>
              <a:gd name="connsiteX44" fmla="*/ 5526626 w 5549823"/>
              <a:gd name="connsiteY44" fmla="*/ 6698894 h 6858000"/>
              <a:gd name="connsiteX45" fmla="*/ 5543940 w 5549823"/>
              <a:gd name="connsiteY45" fmla="*/ 6817538 h 6858000"/>
              <a:gd name="connsiteX46" fmla="*/ 5549823 w 5549823"/>
              <a:gd name="connsiteY46" fmla="*/ 6858000 h 6858000"/>
              <a:gd name="connsiteX47" fmla="*/ 4644470 w 5549823"/>
              <a:gd name="connsiteY47" fmla="*/ 6858000 h 6858000"/>
              <a:gd name="connsiteX48" fmla="*/ 4644470 w 5549823"/>
              <a:gd name="connsiteY48" fmla="*/ 6858000 h 6858000"/>
              <a:gd name="connsiteX49" fmla="*/ 0 w 5549823"/>
              <a:gd name="connsiteY49" fmla="*/ 6858000 h 6858000"/>
              <a:gd name="connsiteX50" fmla="*/ 0 w 5549823"/>
              <a:gd name="connsiteY50" fmla="*/ 0 h 6858000"/>
              <a:gd name="connsiteX51" fmla="*/ 4205108 w 5549823"/>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49823" h="6858000">
                <a:moveTo>
                  <a:pt x="4205108" y="0"/>
                </a:moveTo>
                <a:lnTo>
                  <a:pt x="5548646" y="0"/>
                </a:lnTo>
                <a:lnTo>
                  <a:pt x="5523601" y="155676"/>
                </a:lnTo>
                <a:lnTo>
                  <a:pt x="5499732" y="310667"/>
                </a:lnTo>
                <a:lnTo>
                  <a:pt x="5476368" y="466344"/>
                </a:lnTo>
                <a:lnTo>
                  <a:pt x="5456365" y="622706"/>
                </a:lnTo>
                <a:lnTo>
                  <a:pt x="5436194" y="778383"/>
                </a:lnTo>
                <a:lnTo>
                  <a:pt x="5417368" y="934745"/>
                </a:lnTo>
                <a:lnTo>
                  <a:pt x="5401232" y="1089050"/>
                </a:lnTo>
                <a:lnTo>
                  <a:pt x="5385936" y="1245413"/>
                </a:lnTo>
                <a:lnTo>
                  <a:pt x="5371984" y="1401089"/>
                </a:lnTo>
                <a:lnTo>
                  <a:pt x="5359882" y="1554023"/>
                </a:lnTo>
                <a:lnTo>
                  <a:pt x="5347779" y="1709013"/>
                </a:lnTo>
                <a:lnTo>
                  <a:pt x="5337694" y="1861947"/>
                </a:lnTo>
                <a:lnTo>
                  <a:pt x="5329794" y="2014880"/>
                </a:lnTo>
                <a:lnTo>
                  <a:pt x="5321557" y="2167128"/>
                </a:lnTo>
                <a:lnTo>
                  <a:pt x="5314666" y="2318004"/>
                </a:lnTo>
                <a:lnTo>
                  <a:pt x="5309791" y="2467508"/>
                </a:lnTo>
                <a:lnTo>
                  <a:pt x="5305589" y="2617013"/>
                </a:lnTo>
                <a:lnTo>
                  <a:pt x="5301555" y="2765145"/>
                </a:lnTo>
                <a:lnTo>
                  <a:pt x="5299706" y="2911221"/>
                </a:lnTo>
                <a:lnTo>
                  <a:pt x="5297689" y="3057296"/>
                </a:lnTo>
                <a:lnTo>
                  <a:pt x="5296680" y="3201314"/>
                </a:lnTo>
                <a:lnTo>
                  <a:pt x="5297689" y="3343960"/>
                </a:lnTo>
                <a:lnTo>
                  <a:pt x="5297689" y="3485235"/>
                </a:lnTo>
                <a:lnTo>
                  <a:pt x="5299706" y="3625138"/>
                </a:lnTo>
                <a:lnTo>
                  <a:pt x="5302731" y="3762298"/>
                </a:lnTo>
                <a:lnTo>
                  <a:pt x="5305589" y="3898087"/>
                </a:lnTo>
                <a:lnTo>
                  <a:pt x="5308783" y="4031132"/>
                </a:lnTo>
                <a:lnTo>
                  <a:pt x="5313657" y="4163491"/>
                </a:lnTo>
                <a:lnTo>
                  <a:pt x="5318868" y="4293793"/>
                </a:lnTo>
                <a:lnTo>
                  <a:pt x="5323574" y="4421352"/>
                </a:lnTo>
                <a:lnTo>
                  <a:pt x="5336854" y="4670298"/>
                </a:lnTo>
                <a:lnTo>
                  <a:pt x="5350973" y="4908956"/>
                </a:lnTo>
                <a:lnTo>
                  <a:pt x="5365765" y="5138013"/>
                </a:lnTo>
                <a:lnTo>
                  <a:pt x="5382070" y="5354726"/>
                </a:lnTo>
                <a:lnTo>
                  <a:pt x="5399047" y="5561838"/>
                </a:lnTo>
                <a:lnTo>
                  <a:pt x="5417368" y="5753862"/>
                </a:lnTo>
                <a:lnTo>
                  <a:pt x="5435354" y="5934227"/>
                </a:lnTo>
                <a:lnTo>
                  <a:pt x="5453339" y="6100191"/>
                </a:lnTo>
                <a:lnTo>
                  <a:pt x="5470316" y="6252438"/>
                </a:lnTo>
                <a:lnTo>
                  <a:pt x="5486453" y="6387541"/>
                </a:lnTo>
                <a:lnTo>
                  <a:pt x="5501749" y="6509613"/>
                </a:lnTo>
                <a:lnTo>
                  <a:pt x="5514524" y="6612483"/>
                </a:lnTo>
                <a:lnTo>
                  <a:pt x="5526626" y="6698894"/>
                </a:lnTo>
                <a:lnTo>
                  <a:pt x="5543940" y="6817538"/>
                </a:lnTo>
                <a:lnTo>
                  <a:pt x="5549823" y="6858000"/>
                </a:lnTo>
                <a:lnTo>
                  <a:pt x="4644470" y="6858000"/>
                </a:lnTo>
                <a:lnTo>
                  <a:pt x="4644470" y="6858000"/>
                </a:lnTo>
                <a:lnTo>
                  <a:pt x="0" y="6858000"/>
                </a:lnTo>
                <a:lnTo>
                  <a:pt x="0" y="0"/>
                </a:lnTo>
                <a:lnTo>
                  <a:pt x="420510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Rectangle 23">
            <a:extLst>
              <a:ext uri="{FF2B5EF4-FFF2-40B4-BE49-F238E27FC236}">
                <a16:creationId xmlns:a16="http://schemas.microsoft.com/office/drawing/2014/main" id="{27114C93-446E-4342-B0E4-565235060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14" name="TextBox 13">
            <a:extLst>
              <a:ext uri="{FF2B5EF4-FFF2-40B4-BE49-F238E27FC236}">
                <a16:creationId xmlns:a16="http://schemas.microsoft.com/office/drawing/2014/main" id="{2829FA08-66FA-056E-F3F3-B263B9A7E264}"/>
              </a:ext>
            </a:extLst>
          </p:cNvPr>
          <p:cNvSpPr txBox="1"/>
          <p:nvPr/>
        </p:nvSpPr>
        <p:spPr>
          <a:xfrm>
            <a:off x="6285350" y="2297994"/>
            <a:ext cx="4008833" cy="677108"/>
          </a:xfrm>
          <a:prstGeom prst="rect">
            <a:avLst/>
          </a:prstGeom>
          <a:noFill/>
        </p:spPr>
        <p:txBody>
          <a:bodyPr wrap="square" rtlCol="0">
            <a:spAutoFit/>
          </a:bodyPr>
          <a:lstStyle/>
          <a:p>
            <a:endParaRPr lang="en-US" sz="2000" dirty="0">
              <a:latin typeface="Algerian" panose="04020705040A02060702" pitchFamily="82" charset="0"/>
            </a:endParaRPr>
          </a:p>
          <a:p>
            <a:pPr lvl="1"/>
            <a:r>
              <a:rPr lang="en-US" b="1" i="1" dirty="0">
                <a:latin typeface="Abril Fatface" panose="02000503000000020003" pitchFamily="2" charset="0"/>
              </a:rPr>
              <a:t>MUHAMMAD MUBASHIR  </a:t>
            </a:r>
            <a:endParaRPr lang="en-PK" b="1" i="1" dirty="0">
              <a:latin typeface="Abril Fatface" panose="02000503000000020003" pitchFamily="2" charset="0"/>
            </a:endParaRPr>
          </a:p>
        </p:txBody>
      </p:sp>
      <p:pic>
        <p:nvPicPr>
          <p:cNvPr id="3" name="Picture 2" descr="A cartoon of a person&#10;&#10;Description automatically generated">
            <a:extLst>
              <a:ext uri="{FF2B5EF4-FFF2-40B4-BE49-F238E27FC236}">
                <a16:creationId xmlns:a16="http://schemas.microsoft.com/office/drawing/2014/main" id="{4C181E74-8AD6-565A-BD7A-34729C43A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531" y="869660"/>
            <a:ext cx="2066925" cy="3533775"/>
          </a:xfrm>
          <a:prstGeom prst="rect">
            <a:avLst/>
          </a:prstGeom>
        </p:spPr>
      </p:pic>
    </p:spTree>
    <p:extLst>
      <p:ext uri="{BB962C8B-B14F-4D97-AF65-F5344CB8AC3E}">
        <p14:creationId xmlns:p14="http://schemas.microsoft.com/office/powerpoint/2010/main" val="39852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3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pic>
        <p:nvPicPr>
          <p:cNvPr id="35" name="Picture 3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9" name="Rectangle 3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41" name="Rectangle 4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DBFC1A8-DD78-01B4-A5C9-45D4BFB70B9D}"/>
              </a:ext>
            </a:extLst>
          </p:cNvPr>
          <p:cNvSpPr txBox="1"/>
          <p:nvPr/>
        </p:nvSpPr>
        <p:spPr>
          <a:xfrm>
            <a:off x="648930" y="629266"/>
            <a:ext cx="6188190" cy="1622321"/>
          </a:xfrm>
          <a:prstGeom prst="rect">
            <a:avLst/>
          </a:prstGeom>
          <a:noFill/>
        </p:spPr>
        <p:txBody>
          <a:bodyPr vert="horz" lIns="91440" tIns="45720" rIns="91440" bIns="45720" rtlCol="0" anchor="t">
            <a:normAutofit/>
          </a:bodyPr>
          <a:lstStyle/>
          <a:p>
            <a:pPr>
              <a:spcBef>
                <a:spcPct val="0"/>
              </a:spcBef>
              <a:spcAft>
                <a:spcPts val="600"/>
              </a:spcAft>
            </a:pPr>
            <a:r>
              <a:rPr lang="en-US" sz="4200" b="0" i="0" kern="1200" dirty="0">
                <a:solidFill>
                  <a:srgbClr val="EBEBEB"/>
                </a:solidFill>
                <a:effectLst>
                  <a:outerShdw blurRad="38100" dist="38100" dir="2700000" algn="tl">
                    <a:srgbClr val="000000">
                      <a:alpha val="43137"/>
                    </a:srgbClr>
                  </a:outerShdw>
                </a:effectLst>
                <a:latin typeface="Algerian" panose="04020705040A02060702" pitchFamily="82" charset="0"/>
                <a:ea typeface="+mj-ea"/>
                <a:cs typeface="+mj-cs"/>
              </a:rPr>
              <a:t>Project overview</a:t>
            </a:r>
          </a:p>
          <a:p>
            <a:pPr>
              <a:spcBef>
                <a:spcPct val="0"/>
              </a:spcBef>
              <a:spcAft>
                <a:spcPts val="600"/>
              </a:spcAft>
            </a:pPr>
            <a:endParaRPr lang="en-US" sz="4200" b="0" i="0" kern="1200" dirty="0">
              <a:solidFill>
                <a:srgbClr val="EBEBEB"/>
              </a:solidFill>
              <a:effectLst>
                <a:outerShdw blurRad="38100" dist="38100" dir="2700000" algn="tl">
                  <a:srgbClr val="000000">
                    <a:alpha val="43137"/>
                  </a:srgbClr>
                </a:outerShdw>
              </a:effectLst>
              <a:latin typeface="+mj-lt"/>
              <a:ea typeface="+mj-ea"/>
              <a:cs typeface="+mj-cs"/>
            </a:endParaRPr>
          </a:p>
        </p:txBody>
      </p:sp>
      <p:sp>
        <p:nvSpPr>
          <p:cNvPr id="4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5" name="Freeform: Shape 44">
            <a:extLst>
              <a:ext uri="{FF2B5EF4-FFF2-40B4-BE49-F238E27FC236}">
                <a16:creationId xmlns:a16="http://schemas.microsoft.com/office/drawing/2014/main" id="{AC3BF0FA-36FA-4CE9-840E-F7C3A8F16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81796" y="947378"/>
            <a:ext cx="6858001" cy="4963245"/>
          </a:xfrm>
          <a:custGeom>
            <a:avLst/>
            <a:gdLst>
              <a:gd name="connsiteX0" fmla="*/ 6858001 w 6858001"/>
              <a:gd name="connsiteY0" fmla="*/ 1177 h 4963245"/>
              <a:gd name="connsiteX1" fmla="*/ 6858001 w 6858001"/>
              <a:gd name="connsiteY1" fmla="*/ 1344715 h 4963245"/>
              <a:gd name="connsiteX2" fmla="*/ 6858000 w 6858001"/>
              <a:gd name="connsiteY2" fmla="*/ 1344715 h 4963245"/>
              <a:gd name="connsiteX3" fmla="*/ 6858000 w 6858001"/>
              <a:gd name="connsiteY3" fmla="*/ 4963245 h 4963245"/>
              <a:gd name="connsiteX4" fmla="*/ 0 w 6858001"/>
              <a:gd name="connsiteY4" fmla="*/ 4963244 h 4963245"/>
              <a:gd name="connsiteX5" fmla="*/ 0 w 6858001"/>
              <a:gd name="connsiteY5" fmla="*/ 900697 h 4963245"/>
              <a:gd name="connsiteX6" fmla="*/ 1 w 6858001"/>
              <a:gd name="connsiteY6" fmla="*/ 900697 h 4963245"/>
              <a:gd name="connsiteX7" fmla="*/ 1 w 6858001"/>
              <a:gd name="connsiteY7" fmla="*/ 0 h 4963245"/>
              <a:gd name="connsiteX8" fmla="*/ 40463 w 6858001"/>
              <a:gd name="connsiteY8" fmla="*/ 5883 h 4963245"/>
              <a:gd name="connsiteX9" fmla="*/ 159107 w 6858001"/>
              <a:gd name="connsiteY9" fmla="*/ 23196 h 4963245"/>
              <a:gd name="connsiteX10" fmla="*/ 245518 w 6858001"/>
              <a:gd name="connsiteY10" fmla="*/ 35299 h 4963245"/>
              <a:gd name="connsiteX11" fmla="*/ 348388 w 6858001"/>
              <a:gd name="connsiteY11" fmla="*/ 48073 h 4963245"/>
              <a:gd name="connsiteX12" fmla="*/ 470460 w 6858001"/>
              <a:gd name="connsiteY12" fmla="*/ 63369 h 4963245"/>
              <a:gd name="connsiteX13" fmla="*/ 605563 w 6858001"/>
              <a:gd name="connsiteY13" fmla="*/ 79506 h 4963245"/>
              <a:gd name="connsiteX14" fmla="*/ 757810 w 6858001"/>
              <a:gd name="connsiteY14" fmla="*/ 96483 h 4963245"/>
              <a:gd name="connsiteX15" fmla="*/ 923774 w 6858001"/>
              <a:gd name="connsiteY15" fmla="*/ 114469 h 4963245"/>
              <a:gd name="connsiteX16" fmla="*/ 1104139 w 6858001"/>
              <a:gd name="connsiteY16" fmla="*/ 132454 h 4963245"/>
              <a:gd name="connsiteX17" fmla="*/ 1296163 w 6858001"/>
              <a:gd name="connsiteY17" fmla="*/ 150776 h 4963245"/>
              <a:gd name="connsiteX18" fmla="*/ 1503275 w 6858001"/>
              <a:gd name="connsiteY18" fmla="*/ 167753 h 4963245"/>
              <a:gd name="connsiteX19" fmla="*/ 1719988 w 6858001"/>
              <a:gd name="connsiteY19" fmla="*/ 184058 h 4963245"/>
              <a:gd name="connsiteX20" fmla="*/ 1949045 w 6858001"/>
              <a:gd name="connsiteY20" fmla="*/ 198849 h 4963245"/>
              <a:gd name="connsiteX21" fmla="*/ 2187703 w 6858001"/>
              <a:gd name="connsiteY21" fmla="*/ 212969 h 4963245"/>
              <a:gd name="connsiteX22" fmla="*/ 2436649 w 6858001"/>
              <a:gd name="connsiteY22" fmla="*/ 226248 h 4963245"/>
              <a:gd name="connsiteX23" fmla="*/ 2564208 w 6858001"/>
              <a:gd name="connsiteY23" fmla="*/ 230955 h 4963245"/>
              <a:gd name="connsiteX24" fmla="*/ 2694509 w 6858001"/>
              <a:gd name="connsiteY24" fmla="*/ 236165 h 4963245"/>
              <a:gd name="connsiteX25" fmla="*/ 2826868 w 6858001"/>
              <a:gd name="connsiteY25" fmla="*/ 241040 h 4963245"/>
              <a:gd name="connsiteX26" fmla="*/ 2959914 w 6858001"/>
              <a:gd name="connsiteY26" fmla="*/ 244234 h 4963245"/>
              <a:gd name="connsiteX27" fmla="*/ 3095702 w 6858001"/>
              <a:gd name="connsiteY27" fmla="*/ 247091 h 4963245"/>
              <a:gd name="connsiteX28" fmla="*/ 3232862 w 6858001"/>
              <a:gd name="connsiteY28" fmla="*/ 250117 h 4963245"/>
              <a:gd name="connsiteX29" fmla="*/ 3372765 w 6858001"/>
              <a:gd name="connsiteY29" fmla="*/ 252134 h 4963245"/>
              <a:gd name="connsiteX30" fmla="*/ 3514040 w 6858001"/>
              <a:gd name="connsiteY30" fmla="*/ 252134 h 4963245"/>
              <a:gd name="connsiteX31" fmla="*/ 3656686 w 6858001"/>
              <a:gd name="connsiteY31" fmla="*/ 253142 h 4963245"/>
              <a:gd name="connsiteX32" fmla="*/ 3800704 w 6858001"/>
              <a:gd name="connsiteY32" fmla="*/ 252134 h 4963245"/>
              <a:gd name="connsiteX33" fmla="*/ 3946780 w 6858001"/>
              <a:gd name="connsiteY33" fmla="*/ 250117 h 4963245"/>
              <a:gd name="connsiteX34" fmla="*/ 4092855 w 6858001"/>
              <a:gd name="connsiteY34" fmla="*/ 248268 h 4963245"/>
              <a:gd name="connsiteX35" fmla="*/ 4240988 w 6858001"/>
              <a:gd name="connsiteY35" fmla="*/ 244234 h 4963245"/>
              <a:gd name="connsiteX36" fmla="*/ 4390492 w 6858001"/>
              <a:gd name="connsiteY36" fmla="*/ 240032 h 4963245"/>
              <a:gd name="connsiteX37" fmla="*/ 4539997 w 6858001"/>
              <a:gd name="connsiteY37" fmla="*/ 235157 h 4963245"/>
              <a:gd name="connsiteX38" fmla="*/ 4690873 w 6858001"/>
              <a:gd name="connsiteY38" fmla="*/ 228266 h 4963245"/>
              <a:gd name="connsiteX39" fmla="*/ 4843120 w 6858001"/>
              <a:gd name="connsiteY39" fmla="*/ 220029 h 4963245"/>
              <a:gd name="connsiteX40" fmla="*/ 4996054 w 6858001"/>
              <a:gd name="connsiteY40" fmla="*/ 212129 h 4963245"/>
              <a:gd name="connsiteX41" fmla="*/ 5148987 w 6858001"/>
              <a:gd name="connsiteY41" fmla="*/ 202044 h 4963245"/>
              <a:gd name="connsiteX42" fmla="*/ 5303978 w 6858001"/>
              <a:gd name="connsiteY42" fmla="*/ 189941 h 4963245"/>
              <a:gd name="connsiteX43" fmla="*/ 5456911 w 6858001"/>
              <a:gd name="connsiteY43" fmla="*/ 177839 h 4963245"/>
              <a:gd name="connsiteX44" fmla="*/ 5612588 w 6858001"/>
              <a:gd name="connsiteY44" fmla="*/ 163887 h 4963245"/>
              <a:gd name="connsiteX45" fmla="*/ 5768950 w 6858001"/>
              <a:gd name="connsiteY45" fmla="*/ 148591 h 4963245"/>
              <a:gd name="connsiteX46" fmla="*/ 5923255 w 6858001"/>
              <a:gd name="connsiteY46" fmla="*/ 132455 h 4963245"/>
              <a:gd name="connsiteX47" fmla="*/ 6079618 w 6858001"/>
              <a:gd name="connsiteY47" fmla="*/ 113629 h 4963245"/>
              <a:gd name="connsiteX48" fmla="*/ 6235294 w 6858001"/>
              <a:gd name="connsiteY48" fmla="*/ 93458 h 4963245"/>
              <a:gd name="connsiteX49" fmla="*/ 6391657 w 6858001"/>
              <a:gd name="connsiteY49" fmla="*/ 73455 h 4963245"/>
              <a:gd name="connsiteX50" fmla="*/ 6547333 w 6858001"/>
              <a:gd name="connsiteY50" fmla="*/ 50091 h 4963245"/>
              <a:gd name="connsiteX51" fmla="*/ 6702324 w 6858001"/>
              <a:gd name="connsiteY51" fmla="*/ 26222 h 49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4963245">
                <a:moveTo>
                  <a:pt x="6858001" y="1177"/>
                </a:moveTo>
                <a:lnTo>
                  <a:pt x="6858001" y="1344715"/>
                </a:lnTo>
                <a:lnTo>
                  <a:pt x="6858000" y="1344715"/>
                </a:lnTo>
                <a:lnTo>
                  <a:pt x="6858000" y="4963245"/>
                </a:lnTo>
                <a:lnTo>
                  <a:pt x="0" y="4963244"/>
                </a:lnTo>
                <a:lnTo>
                  <a:pt x="0" y="900697"/>
                </a:lnTo>
                <a:lnTo>
                  <a:pt x="1" y="900697"/>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PK"/>
          </a:p>
        </p:txBody>
      </p:sp>
      <p:pic>
        <p:nvPicPr>
          <p:cNvPr id="9" name="Picture 8" descr="A cartoon character holding a piece of paper&#10;&#10;Description automatically generated">
            <a:extLst>
              <a:ext uri="{FF2B5EF4-FFF2-40B4-BE49-F238E27FC236}">
                <a16:creationId xmlns:a16="http://schemas.microsoft.com/office/drawing/2014/main" id="{4942F639-80D3-5F8F-3B14-208E4928A5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9871" y="2468808"/>
            <a:ext cx="3414010" cy="1920380"/>
          </a:xfrm>
          <a:prstGeom prst="rect">
            <a:avLst/>
          </a:prstGeom>
          <a:effectLst/>
        </p:spPr>
      </p:pic>
      <p:sp>
        <p:nvSpPr>
          <p:cNvPr id="47" name="Rectangle 46">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5" name="TextBox 4">
            <a:extLst>
              <a:ext uri="{FF2B5EF4-FFF2-40B4-BE49-F238E27FC236}">
                <a16:creationId xmlns:a16="http://schemas.microsoft.com/office/drawing/2014/main" id="{DA98CEFF-2D96-996B-D1D7-C7350C28AC99}"/>
              </a:ext>
            </a:extLst>
          </p:cNvPr>
          <p:cNvSpPr txBox="1"/>
          <p:nvPr/>
        </p:nvSpPr>
        <p:spPr>
          <a:xfrm>
            <a:off x="648930" y="2438400"/>
            <a:ext cx="6188189" cy="3785419"/>
          </a:xfrm>
          <a:prstGeom prst="rect">
            <a:avLst/>
          </a:prstGeom>
          <a:ln>
            <a:noFill/>
          </a:ln>
        </p:spPr>
        <p:txBody>
          <a:bodyPr vert="horz" lIns="91440" tIns="45720" rIns="91440" bIns="45720" rtlCol="0">
            <a:normAutofit/>
          </a:bodyPr>
          <a:lstStyle/>
          <a:p>
            <a:pPr>
              <a:spcBef>
                <a:spcPts val="1000"/>
              </a:spcBef>
              <a:buClr>
                <a:schemeClr val="bg2">
                  <a:lumMod val="40000"/>
                  <a:lumOff val="60000"/>
                </a:schemeClr>
              </a:buClr>
              <a:buSzPct val="80000"/>
            </a:pPr>
            <a:r>
              <a:rPr lang="en-US" dirty="0">
                <a:solidFill>
                  <a:srgbClr val="FFFFFF"/>
                </a:solidFill>
                <a:effectLst/>
                <a:latin typeface="+mj-lt"/>
                <a:ea typeface="+mj-ea"/>
                <a:cs typeface="+mj-cs"/>
              </a:rPr>
              <a:t>The project employs a B-tree structure for efficient student record management, ensuring swift operations and enhanced performance. Its user-friendly interface allows seamless record actions such as search, addition, listing, modification, and deletion. A built-in CSV export feature enhances data portability. With a user authentication system and graceful program termination, the project prioritizes security and user experience. Overall, it harmoniously combines efficiency, security, and user interaction, offering an effective solution for student database management.</a:t>
            </a:r>
            <a:r>
              <a:rPr lang="en-US" dirty="0">
                <a:solidFill>
                  <a:srgbClr val="FFFFFF"/>
                </a:solidFill>
                <a:latin typeface="+mj-lt"/>
                <a:ea typeface="+mj-ea"/>
                <a:cs typeface="+mj-cs"/>
              </a:rPr>
              <a:t> </a:t>
            </a:r>
          </a:p>
          <a:p>
            <a:pPr>
              <a:spcBef>
                <a:spcPts val="1000"/>
              </a:spcBef>
              <a:buClr>
                <a:schemeClr val="bg2">
                  <a:lumMod val="40000"/>
                  <a:lumOff val="60000"/>
                </a:schemeClr>
              </a:buClr>
              <a:buSzPct val="80000"/>
              <a:buFont typeface="Wingdings 3" charset="2"/>
              <a:buChar char=""/>
            </a:pPr>
            <a:endParaRPr lang="en-US" dirty="0">
              <a:solidFill>
                <a:srgbClr val="FFFFFF"/>
              </a:solidFill>
              <a:latin typeface="+mj-lt"/>
              <a:ea typeface="+mj-ea"/>
              <a:cs typeface="+mj-cs"/>
            </a:endParaRPr>
          </a:p>
        </p:txBody>
      </p:sp>
    </p:spTree>
    <p:extLst>
      <p:ext uri="{BB962C8B-B14F-4D97-AF65-F5344CB8AC3E}">
        <p14:creationId xmlns:p14="http://schemas.microsoft.com/office/powerpoint/2010/main" val="4021448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3FE665-5FC3-DAB3-F0C9-A6039311E90D}"/>
              </a:ext>
            </a:extLst>
          </p:cNvPr>
          <p:cNvSpPr/>
          <p:nvPr/>
        </p:nvSpPr>
        <p:spPr>
          <a:xfrm>
            <a:off x="5416133" y="2967335"/>
            <a:ext cx="1359731" cy="1754326"/>
          </a:xfrm>
          <a:prstGeom prst="rect">
            <a:avLst/>
          </a:prstGeom>
          <a:noFill/>
        </p:spPr>
        <p:txBody>
          <a:bodyPr wrap="none" lIns="91440" tIns="45720" rIns="91440" bIns="45720">
            <a:spAutoFit/>
          </a:bodyPr>
          <a:lstStyle/>
          <a:p>
            <a:pPr algn="just"/>
            <a:endParaRPr lang="en-US" sz="5400" b="0" cap="none" spc="0" dirty="0">
              <a:ln w="0"/>
              <a:solidFill>
                <a:schemeClr val="accent1"/>
              </a:solidFill>
              <a:effectLst>
                <a:outerShdw blurRad="38100" dist="25400" dir="5400000" algn="ctr" rotWithShape="0">
                  <a:srgbClr val="6E747A">
                    <a:alpha val="43000"/>
                  </a:srgbClr>
                </a:outerShdw>
              </a:effectLst>
            </a:endParaRPr>
          </a:p>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3" name="Rectangle 2">
            <a:extLst>
              <a:ext uri="{FF2B5EF4-FFF2-40B4-BE49-F238E27FC236}">
                <a16:creationId xmlns:a16="http://schemas.microsoft.com/office/drawing/2014/main" id="{9343209C-D0C8-4D6C-BF33-3E84F545F786}"/>
              </a:ext>
            </a:extLst>
          </p:cNvPr>
          <p:cNvSpPr/>
          <p:nvPr/>
        </p:nvSpPr>
        <p:spPr>
          <a:xfrm>
            <a:off x="995825" y="754713"/>
            <a:ext cx="1914306"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gency FB" panose="020B0503020202020204" pitchFamily="34" charset="0"/>
              </a:rPr>
              <a:t>Mission:</a:t>
            </a:r>
          </a:p>
        </p:txBody>
      </p:sp>
      <p:sp>
        <p:nvSpPr>
          <p:cNvPr id="7" name="TextBox 6">
            <a:extLst>
              <a:ext uri="{FF2B5EF4-FFF2-40B4-BE49-F238E27FC236}">
                <a16:creationId xmlns:a16="http://schemas.microsoft.com/office/drawing/2014/main" id="{89E0851B-663E-904E-E255-083D23E6180F}"/>
              </a:ext>
            </a:extLst>
          </p:cNvPr>
          <p:cNvSpPr txBox="1"/>
          <p:nvPr/>
        </p:nvSpPr>
        <p:spPr>
          <a:xfrm flipH="1">
            <a:off x="2686756" y="1678043"/>
            <a:ext cx="8816622" cy="1200329"/>
          </a:xfrm>
          <a:prstGeom prst="rect">
            <a:avLst/>
          </a:prstGeom>
          <a:noFill/>
        </p:spPr>
        <p:txBody>
          <a:bodyPr wrap="square" rtlCol="0">
            <a:spAutoFit/>
          </a:bodyPr>
          <a:lstStyle/>
          <a:p>
            <a:pPr>
              <a:buFont typeface="Arial" panose="020B0604020202020204" pitchFamily="34" charset="0"/>
              <a:buChar char="•"/>
            </a:pPr>
            <a:r>
              <a:rPr lang="en-US" i="1" dirty="0">
                <a:solidFill>
                  <a:srgbClr val="FFFFFF"/>
                </a:solidFill>
                <a:effectLst/>
                <a:latin typeface="Alice"/>
              </a:rPr>
              <a:t>Bulleted Enhance Accessibility</a:t>
            </a:r>
            <a:endParaRPr lang="en-US" dirty="0"/>
          </a:p>
          <a:p>
            <a:pPr>
              <a:buFont typeface="Arial" panose="020B0604020202020204" pitchFamily="34" charset="0"/>
              <a:buChar char="•"/>
            </a:pPr>
            <a:r>
              <a:rPr lang="en-US" i="1" dirty="0">
                <a:solidFill>
                  <a:srgbClr val="FFFFFF"/>
                </a:solidFill>
                <a:effectLst/>
                <a:latin typeface="Alice"/>
              </a:rPr>
              <a:t>Data Security and Integrity</a:t>
            </a:r>
            <a:endParaRPr lang="en-US" dirty="0"/>
          </a:p>
          <a:p>
            <a:pPr>
              <a:buFont typeface="Arial" panose="020B0604020202020204" pitchFamily="34" charset="0"/>
              <a:buChar char="•"/>
            </a:pPr>
            <a:r>
              <a:rPr lang="en-US" i="1" dirty="0">
                <a:solidFill>
                  <a:srgbClr val="FFFFFF"/>
                </a:solidFill>
                <a:effectLst/>
                <a:latin typeface="Alice"/>
              </a:rPr>
              <a:t>Continuous Innovation</a:t>
            </a:r>
            <a:endParaRPr lang="en-US" dirty="0"/>
          </a:p>
          <a:p>
            <a:endParaRPr lang="en-PK" dirty="0"/>
          </a:p>
        </p:txBody>
      </p:sp>
      <p:sp>
        <p:nvSpPr>
          <p:cNvPr id="9" name="TextBox 8">
            <a:extLst>
              <a:ext uri="{FF2B5EF4-FFF2-40B4-BE49-F238E27FC236}">
                <a16:creationId xmlns:a16="http://schemas.microsoft.com/office/drawing/2014/main" id="{D1E4848B-76F0-EB3E-7749-A04690C492EB}"/>
              </a:ext>
            </a:extLst>
          </p:cNvPr>
          <p:cNvSpPr txBox="1"/>
          <p:nvPr/>
        </p:nvSpPr>
        <p:spPr>
          <a:xfrm>
            <a:off x="-861898" y="1907191"/>
            <a:ext cx="4989689" cy="2031325"/>
          </a:xfrm>
          <a:prstGeom prst="rect">
            <a:avLst/>
          </a:prstGeom>
          <a:noFill/>
        </p:spPr>
        <p:txBody>
          <a:bodyPr wrap="square">
            <a:spAutoFit/>
          </a:bodyPr>
          <a:lstStyle/>
          <a:p>
            <a:pPr algn="ct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gency FB" panose="020B0503020202020204" pitchFamily="34" charset="0"/>
            </a:endParaRPr>
          </a:p>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gency FB" panose="020B0503020202020204" pitchFamily="34" charset="0"/>
              </a:rPr>
              <a:t>Core:</a:t>
            </a:r>
          </a:p>
          <a:p>
            <a:pPr algn="ctr"/>
            <a:endParaRPr lang="en-US" sz="1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gency FB" panose="020B0503020202020204" pitchFamily="34" charset="0"/>
            </a:endParaRPr>
          </a:p>
        </p:txBody>
      </p:sp>
      <p:sp>
        <p:nvSpPr>
          <p:cNvPr id="11" name="TextBox 10">
            <a:extLst>
              <a:ext uri="{FF2B5EF4-FFF2-40B4-BE49-F238E27FC236}">
                <a16:creationId xmlns:a16="http://schemas.microsoft.com/office/drawing/2014/main" id="{3B1E0446-5A25-BC14-E060-CCECA3477EF8}"/>
              </a:ext>
            </a:extLst>
          </p:cNvPr>
          <p:cNvSpPr txBox="1"/>
          <p:nvPr/>
        </p:nvSpPr>
        <p:spPr>
          <a:xfrm>
            <a:off x="2686756" y="4027479"/>
            <a:ext cx="6418162" cy="646331"/>
          </a:xfrm>
          <a:prstGeom prst="rect">
            <a:avLst/>
          </a:prstGeom>
          <a:noFill/>
        </p:spPr>
        <p:txBody>
          <a:bodyPr wrap="square">
            <a:spAutoFit/>
          </a:bodyPr>
          <a:lstStyle/>
          <a:p>
            <a:pPr>
              <a:buFont typeface="Arial" panose="020B0604020202020204" pitchFamily="34" charset="0"/>
              <a:buChar char="•"/>
            </a:pPr>
            <a:r>
              <a:rPr lang="en-US" dirty="0">
                <a:effectLst/>
                <a:latin typeface="Alice"/>
              </a:rPr>
              <a:t>Optimized Data Management</a:t>
            </a:r>
            <a:endParaRPr lang="en-US" dirty="0"/>
          </a:p>
          <a:p>
            <a:pPr>
              <a:buFont typeface="Arial" panose="020B0604020202020204" pitchFamily="34" charset="0"/>
              <a:buChar char="•"/>
            </a:pPr>
            <a:r>
              <a:rPr lang="en-US" dirty="0">
                <a:effectLst/>
                <a:latin typeface="Alice"/>
              </a:rPr>
              <a:t>Scalability and Flexibility</a:t>
            </a:r>
            <a:endParaRPr lang="en-US" dirty="0"/>
          </a:p>
        </p:txBody>
      </p:sp>
    </p:spTree>
    <p:extLst>
      <p:ext uri="{BB962C8B-B14F-4D97-AF65-F5344CB8AC3E}">
        <p14:creationId xmlns:p14="http://schemas.microsoft.com/office/powerpoint/2010/main" val="856258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pic>
        <p:nvPicPr>
          <p:cNvPr id="3" name="Picture 2" descr="A yellow circle with a group of people and a puzzle piece&#10;&#10;Description automatically generated">
            <a:extLst>
              <a:ext uri="{FF2B5EF4-FFF2-40B4-BE49-F238E27FC236}">
                <a16:creationId xmlns:a16="http://schemas.microsoft.com/office/drawing/2014/main" id="{117C14CE-B3F5-1D8E-2D1A-0BBC89F5489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l="-716" t="-540" r="-358" b="-534"/>
          <a:stretch/>
        </p:blipFill>
        <p:spPr>
          <a:xfrm>
            <a:off x="453292" y="1457229"/>
            <a:ext cx="3943542" cy="3943542"/>
          </a:xfrm>
          <a:prstGeom prst="rect">
            <a:avLst/>
          </a:prstGeom>
          <a:ln>
            <a:noFill/>
          </a:ln>
          <a:effectLst>
            <a:softEdge rad="112500"/>
          </a:effectLst>
        </p:spPr>
      </p:pic>
      <p:sp>
        <p:nvSpPr>
          <p:cNvPr id="4" name="TextBox 3">
            <a:extLst>
              <a:ext uri="{FF2B5EF4-FFF2-40B4-BE49-F238E27FC236}">
                <a16:creationId xmlns:a16="http://schemas.microsoft.com/office/drawing/2014/main" id="{6471EF3D-7ED1-3922-C8DE-F45373FA8DB7}"/>
              </a:ext>
            </a:extLst>
          </p:cNvPr>
          <p:cNvSpPr txBox="1"/>
          <p:nvPr/>
        </p:nvSpPr>
        <p:spPr>
          <a:xfrm flipH="1">
            <a:off x="5189219" y="1000125"/>
            <a:ext cx="4577718" cy="584775"/>
          </a:xfrm>
          <a:prstGeom prst="rect">
            <a:avLst/>
          </a:prstGeom>
          <a:noFill/>
        </p:spPr>
        <p:txBody>
          <a:bodyPr wrap="square" rtlCol="0">
            <a:spAutoFit/>
          </a:bodyPr>
          <a:lstStyle/>
          <a:p>
            <a:pPr algn="ctr"/>
            <a:r>
              <a:rPr lang="en-US" sz="3200" b="1" i="1" dirty="0">
                <a:effectLst>
                  <a:outerShdw blurRad="38100" dist="38100" dir="2700000" algn="tl">
                    <a:srgbClr val="000000">
                      <a:alpha val="43137"/>
                    </a:srgbClr>
                  </a:outerShdw>
                  <a:reflection blurRad="6350" stA="55000" endA="300" endPos="45500" dir="5400000" sy="-100000" algn="bl" rotWithShape="0"/>
                </a:effectLst>
                <a:latin typeface="Algerian" panose="04020705040A02060702" pitchFamily="82" charset="0"/>
              </a:rPr>
              <a:t>Problem</a:t>
            </a:r>
            <a:endParaRPr lang="en-PK" sz="3200" b="1" i="1" dirty="0">
              <a:effectLst>
                <a:outerShdw blurRad="38100" dist="38100" dir="2700000" algn="tl">
                  <a:srgbClr val="000000">
                    <a:alpha val="43137"/>
                  </a:srgbClr>
                </a:outerShdw>
                <a:reflection blurRad="6350" stA="55000" endA="300" endPos="45500" dir="5400000" sy="-100000" algn="bl" rotWithShape="0"/>
              </a:effectLst>
              <a:latin typeface="Algerian" panose="04020705040A02060702" pitchFamily="82" charset="0"/>
            </a:endParaRPr>
          </a:p>
        </p:txBody>
      </p:sp>
      <p:sp>
        <p:nvSpPr>
          <p:cNvPr id="13" name="TextBox 12">
            <a:extLst>
              <a:ext uri="{FF2B5EF4-FFF2-40B4-BE49-F238E27FC236}">
                <a16:creationId xmlns:a16="http://schemas.microsoft.com/office/drawing/2014/main" id="{B23F8EE7-13C9-B5AF-44B2-92E0988C1762}"/>
              </a:ext>
            </a:extLst>
          </p:cNvPr>
          <p:cNvSpPr txBox="1"/>
          <p:nvPr/>
        </p:nvSpPr>
        <p:spPr>
          <a:xfrm>
            <a:off x="4732019" y="2124356"/>
            <a:ext cx="6009359" cy="3693319"/>
          </a:xfrm>
          <a:prstGeom prst="rect">
            <a:avLst/>
          </a:prstGeom>
          <a:noFill/>
        </p:spPr>
        <p:txBody>
          <a:bodyPr wrap="square" rtlCol="0">
            <a:spAutoFit/>
          </a:bodyPr>
          <a:lstStyle/>
          <a:p>
            <a:pPr algn="l">
              <a:buFont typeface="Arial" panose="020B0604020202020204" pitchFamily="34" charset="0"/>
              <a:buChar char="•"/>
            </a:pPr>
            <a:r>
              <a:rPr lang="en-US" sz="2400" b="1" i="0" dirty="0">
                <a:solidFill>
                  <a:schemeClr val="bg2">
                    <a:lumMod val="60000"/>
                    <a:lumOff val="40000"/>
                  </a:schemeClr>
                </a:solidFill>
                <a:effectLst/>
                <a:latin typeface="Söhne"/>
              </a:rPr>
              <a:t>Slow Retrieval Times: </a:t>
            </a:r>
            <a:r>
              <a:rPr lang="en-US" sz="1400" b="0" i="0" dirty="0">
                <a:effectLst/>
                <a:latin typeface="Alice"/>
              </a:rPr>
              <a:t>Inefficient indexing or storage structures may result in slow data retrieval times, impacting the overall performance of applications and systems.</a:t>
            </a:r>
            <a:r>
              <a:rPr lang="en-US" sz="1400" dirty="0">
                <a:effectLst/>
                <a:latin typeface="Alice"/>
              </a:rPr>
              <a:t>.</a:t>
            </a:r>
          </a:p>
          <a:p>
            <a:pPr algn="l">
              <a:buFont typeface="Arial" panose="020B0604020202020204" pitchFamily="34" charset="0"/>
              <a:buChar char="•"/>
            </a:pPr>
            <a:r>
              <a:rPr lang="en-US" sz="2400" b="1" i="0" dirty="0">
                <a:solidFill>
                  <a:schemeClr val="bg2">
                    <a:lumMod val="60000"/>
                    <a:lumOff val="40000"/>
                  </a:schemeClr>
                </a:solidFill>
                <a:effectLst/>
                <a:latin typeface="Söhne"/>
              </a:rPr>
              <a:t>High Storage Costs</a:t>
            </a:r>
            <a:r>
              <a:rPr lang="en-US" sz="2400" b="1" dirty="0">
                <a:solidFill>
                  <a:schemeClr val="bg2">
                    <a:lumMod val="60000"/>
                    <a:lumOff val="40000"/>
                  </a:schemeClr>
                </a:solidFill>
                <a:latin typeface="Söhne"/>
              </a:rPr>
              <a:t>:</a:t>
            </a:r>
            <a:r>
              <a:rPr lang="en-US" sz="2400" b="1" i="0" dirty="0">
                <a:effectLst/>
                <a:latin typeface="Söhne"/>
              </a:rPr>
              <a:t> </a:t>
            </a:r>
            <a:r>
              <a:rPr lang="en-US" sz="1400" b="0" i="0" dirty="0">
                <a:effectLst/>
                <a:latin typeface="Söhne"/>
              </a:rPr>
              <a:t>Suboptimal storage methods might lead to increased storage requirements, resulting in higher infrastructure costs</a:t>
            </a:r>
            <a:r>
              <a:rPr lang="en-US" sz="1400" b="0" i="0" dirty="0">
                <a:solidFill>
                  <a:srgbClr val="374151"/>
                </a:solidFill>
                <a:effectLst/>
                <a:latin typeface="Söhne"/>
              </a:rPr>
              <a:t>.</a:t>
            </a:r>
            <a:r>
              <a:rPr lang="en-US" sz="1400" i="1" dirty="0">
                <a:solidFill>
                  <a:srgbClr val="374151"/>
                </a:solidFill>
                <a:effectLst/>
                <a:latin typeface="Alice"/>
              </a:rPr>
              <a:t>.</a:t>
            </a:r>
          </a:p>
          <a:p>
            <a:pPr algn="l">
              <a:buFont typeface="Arial" panose="020B0604020202020204" pitchFamily="34" charset="0"/>
              <a:buChar char="•"/>
            </a:pPr>
            <a:r>
              <a:rPr lang="en-US" sz="2400" b="1" i="0" dirty="0">
                <a:solidFill>
                  <a:schemeClr val="bg2">
                    <a:lumMod val="60000"/>
                    <a:lumOff val="40000"/>
                  </a:schemeClr>
                </a:solidFill>
                <a:effectLst/>
                <a:latin typeface="Söhne"/>
              </a:rPr>
              <a:t>Scalability Issues</a:t>
            </a:r>
            <a:r>
              <a:rPr lang="en-US" sz="2400" b="1" i="1" dirty="0">
                <a:solidFill>
                  <a:schemeClr val="bg2">
                    <a:lumMod val="60000"/>
                    <a:lumOff val="40000"/>
                  </a:schemeClr>
                </a:solidFill>
                <a:latin typeface="Söhne"/>
              </a:rPr>
              <a:t>:</a:t>
            </a:r>
            <a:r>
              <a:rPr lang="en-US" sz="2400" i="1" dirty="0">
                <a:solidFill>
                  <a:schemeClr val="bg2">
                    <a:lumMod val="60000"/>
                    <a:lumOff val="40000"/>
                  </a:schemeClr>
                </a:solidFill>
                <a:effectLst/>
                <a:latin typeface="Söhne"/>
              </a:rPr>
              <a:t> </a:t>
            </a:r>
            <a:r>
              <a:rPr lang="en-US" sz="1400" b="0" i="0" dirty="0">
                <a:effectLst/>
                <a:latin typeface="Söhne"/>
              </a:rPr>
              <a:t>Difficulty in scaling up to accommodate growing volumes of data without a well-optimized system, limiting the system's ability to handle increased workloads.</a:t>
            </a:r>
            <a:r>
              <a:rPr lang="en-US" sz="1400" dirty="0">
                <a:effectLst/>
                <a:latin typeface="Alice"/>
              </a:rPr>
              <a:t>.</a:t>
            </a:r>
          </a:p>
          <a:p>
            <a:pPr algn="l">
              <a:buFont typeface="Arial" panose="020B0604020202020204" pitchFamily="34" charset="0"/>
              <a:buChar char="•"/>
            </a:pPr>
            <a:r>
              <a:rPr lang="en-US" sz="2400" i="1" dirty="0">
                <a:solidFill>
                  <a:schemeClr val="bg2">
                    <a:lumMod val="60000"/>
                    <a:lumOff val="40000"/>
                  </a:schemeClr>
                </a:solidFill>
                <a:effectLst/>
                <a:latin typeface="Söhne"/>
              </a:rPr>
              <a:t>Limited Query Performance</a:t>
            </a:r>
            <a:r>
              <a:rPr lang="en-US" sz="1400" i="1" dirty="0">
                <a:solidFill>
                  <a:schemeClr val="bg2">
                    <a:lumMod val="60000"/>
                    <a:lumOff val="40000"/>
                  </a:schemeClr>
                </a:solidFill>
                <a:effectLst/>
                <a:latin typeface="Alice"/>
              </a:rPr>
              <a:t>: </a:t>
            </a:r>
            <a:r>
              <a:rPr lang="en-US" sz="1400" i="1" dirty="0">
                <a:effectLst/>
                <a:latin typeface="Alice"/>
              </a:rPr>
              <a:t> </a:t>
            </a:r>
            <a:r>
              <a:rPr lang="en-US" sz="1400" b="0" i="0" dirty="0">
                <a:effectLst/>
                <a:latin typeface="Söhne"/>
              </a:rPr>
              <a:t>Ineffective data structures may lead to poor query performance, affecting the responsiveness of the system to complex search and retrieval operations.</a:t>
            </a:r>
          </a:p>
          <a:p>
            <a:pPr algn="l">
              <a:buFont typeface="Arial" panose="020B0604020202020204" pitchFamily="34" charset="0"/>
              <a:buChar char="•"/>
            </a:pPr>
            <a:r>
              <a:rPr lang="en-US" sz="2400" i="1" dirty="0">
                <a:solidFill>
                  <a:schemeClr val="bg2">
                    <a:lumMod val="60000"/>
                    <a:lumOff val="40000"/>
                  </a:schemeClr>
                </a:solidFill>
                <a:effectLst/>
                <a:latin typeface="Söhne"/>
              </a:rPr>
              <a:t>Security Concerns</a:t>
            </a:r>
            <a:r>
              <a:rPr lang="en-US" sz="2400" i="1" dirty="0">
                <a:solidFill>
                  <a:schemeClr val="bg2">
                    <a:lumMod val="40000"/>
                    <a:lumOff val="60000"/>
                  </a:schemeClr>
                </a:solidFill>
                <a:effectLst/>
                <a:latin typeface="Söhne"/>
              </a:rPr>
              <a:t>: </a:t>
            </a:r>
            <a:r>
              <a:rPr lang="en-US" sz="1400" b="0" i="0" dirty="0">
                <a:effectLst/>
                <a:latin typeface="Söhne"/>
              </a:rPr>
              <a:t>Inadequate data storage solutions may pose security risks, making it easier for unauthorized access or data breaches</a:t>
            </a:r>
            <a:r>
              <a:rPr lang="en-US" sz="1600" i="1" dirty="0">
                <a:solidFill>
                  <a:srgbClr val="374151"/>
                </a:solidFill>
                <a:effectLst/>
                <a:latin typeface="Söhne"/>
              </a:rPr>
              <a:t>.</a:t>
            </a:r>
          </a:p>
        </p:txBody>
      </p:sp>
    </p:spTree>
    <p:extLst>
      <p:ext uri="{BB962C8B-B14F-4D97-AF65-F5344CB8AC3E}">
        <p14:creationId xmlns:p14="http://schemas.microsoft.com/office/powerpoint/2010/main" val="12164934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26E41EB3-9528-0576-865A-62B5125E5777}"/>
              </a:ext>
            </a:extLst>
          </p:cNvPr>
          <p:cNvSpPr/>
          <p:nvPr/>
        </p:nvSpPr>
        <p:spPr>
          <a:xfrm>
            <a:off x="0" y="1590213"/>
            <a:ext cx="6315075" cy="5267787"/>
          </a:xfrm>
          <a:prstGeom prst="r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6" name="Picture 5" descr="A toy figurine of a person in a suit&#10;&#10;Description automatically generated">
            <a:extLst>
              <a:ext uri="{FF2B5EF4-FFF2-40B4-BE49-F238E27FC236}">
                <a16:creationId xmlns:a16="http://schemas.microsoft.com/office/drawing/2014/main" id="{55191DA1-B465-2066-DCA8-C1ADDA272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5" y="4086225"/>
            <a:ext cx="2518908" cy="2570008"/>
          </a:xfrm>
          <a:prstGeom prst="rect">
            <a:avLst/>
          </a:prstGeom>
        </p:spPr>
      </p:pic>
      <p:sp>
        <p:nvSpPr>
          <p:cNvPr id="10" name="TextBox 9">
            <a:extLst>
              <a:ext uri="{FF2B5EF4-FFF2-40B4-BE49-F238E27FC236}">
                <a16:creationId xmlns:a16="http://schemas.microsoft.com/office/drawing/2014/main" id="{72DB0248-36A9-BC0A-419F-124C1731851E}"/>
              </a:ext>
            </a:extLst>
          </p:cNvPr>
          <p:cNvSpPr txBox="1"/>
          <p:nvPr/>
        </p:nvSpPr>
        <p:spPr>
          <a:xfrm>
            <a:off x="5345907" y="396703"/>
            <a:ext cx="4672012" cy="646331"/>
          </a:xfrm>
          <a:prstGeom prst="rect">
            <a:avLst/>
          </a:prstGeom>
          <a:noFill/>
        </p:spPr>
        <p:txBody>
          <a:bodyPr wrap="square" rtlCol="0">
            <a:spAutoFit/>
          </a:bodyPr>
          <a:lstStyle/>
          <a:p>
            <a:r>
              <a:rPr lang="en-US" sz="3600" b="1" i="1" dirty="0">
                <a:effectLst>
                  <a:outerShdw blurRad="38100" dist="38100" dir="2700000" algn="tl">
                    <a:srgbClr val="000000">
                      <a:alpha val="43137"/>
                    </a:srgbClr>
                  </a:outerShdw>
                  <a:reflection blurRad="6350" stA="55000" endA="300" endPos="45500" dir="5400000" sy="-100000" algn="bl" rotWithShape="0"/>
                </a:effectLst>
                <a:latin typeface="Algerian" panose="04020705040A02060702" pitchFamily="82" charset="0"/>
              </a:rPr>
              <a:t>Problem solution </a:t>
            </a:r>
            <a:endParaRPr lang="en-PK" sz="3600" dirty="0"/>
          </a:p>
        </p:txBody>
      </p:sp>
      <p:graphicFrame>
        <p:nvGraphicFramePr>
          <p:cNvPr id="14" name="Diagram 13">
            <a:extLst>
              <a:ext uri="{FF2B5EF4-FFF2-40B4-BE49-F238E27FC236}">
                <a16:creationId xmlns:a16="http://schemas.microsoft.com/office/drawing/2014/main" id="{A657A2DC-8A12-277A-892E-54864F1ABA1D}"/>
              </a:ext>
            </a:extLst>
          </p:cNvPr>
          <p:cNvGraphicFramePr/>
          <p:nvPr>
            <p:extLst>
              <p:ext uri="{D42A27DB-BD31-4B8C-83A1-F6EECF244321}">
                <p14:modId xmlns:p14="http://schemas.microsoft.com/office/powerpoint/2010/main" val="1850307554"/>
              </p:ext>
            </p:extLst>
          </p:nvPr>
        </p:nvGraphicFramePr>
        <p:xfrm>
          <a:off x="5137944" y="1317096"/>
          <a:ext cx="5087937" cy="4223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81097"/>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499F72-9B11-C72B-889B-C7C4CA813A70}"/>
              </a:ext>
            </a:extLst>
          </p:cNvPr>
          <p:cNvSpPr txBox="1"/>
          <p:nvPr/>
        </p:nvSpPr>
        <p:spPr>
          <a:xfrm>
            <a:off x="3984978" y="1061156"/>
            <a:ext cx="3390776" cy="523220"/>
          </a:xfrm>
          <a:prstGeom prst="rect">
            <a:avLst/>
          </a:prstGeom>
          <a:noFill/>
        </p:spPr>
        <p:txBody>
          <a:bodyPr wrap="square" rtlCol="0">
            <a:spAutoFit/>
          </a:bodyPr>
          <a:lstStyle/>
          <a:p>
            <a:pPr algn="l"/>
            <a:r>
              <a:rPr lang="en-US" sz="2800" dirty="0">
                <a:effectLst/>
                <a:latin typeface="Algerian" panose="04020705040A02060702" pitchFamily="82" charset="0"/>
              </a:rPr>
              <a:t>Our Philosophy</a:t>
            </a:r>
          </a:p>
        </p:txBody>
      </p:sp>
      <p:sp>
        <p:nvSpPr>
          <p:cNvPr id="3" name="TextBox 2">
            <a:extLst>
              <a:ext uri="{FF2B5EF4-FFF2-40B4-BE49-F238E27FC236}">
                <a16:creationId xmlns:a16="http://schemas.microsoft.com/office/drawing/2014/main" id="{A9B461FB-4255-9781-4721-104277391DF9}"/>
              </a:ext>
            </a:extLst>
          </p:cNvPr>
          <p:cNvSpPr txBox="1"/>
          <p:nvPr/>
        </p:nvSpPr>
        <p:spPr>
          <a:xfrm>
            <a:off x="1817511" y="2302933"/>
            <a:ext cx="7326489" cy="2031325"/>
          </a:xfrm>
          <a:prstGeom prst="rect">
            <a:avLst/>
          </a:prstGeom>
          <a:noFill/>
        </p:spPr>
        <p:txBody>
          <a:bodyPr wrap="square" rtlCol="0">
            <a:spAutoFit/>
          </a:bodyPr>
          <a:lstStyle/>
          <a:p>
            <a:pPr algn="ctr"/>
            <a:r>
              <a:rPr lang="en-US" b="1" i="1" dirty="0">
                <a:effectLst/>
                <a:latin typeface="Alice"/>
              </a:rPr>
              <a:t>At the project's core is an ethos emphasizing efficiency, security, and user-centricity. We aspire to seamlessly manage student records, leveraging a B-tree structure for swift operations. Our user-friendly interface prioritizes simplicity, enabling effortless actions for users. Security is paramount, with robust authentication and encryption measures. Continuous improvement drives us, with user feedback guiding our evolution towards a dynamic and responsive student database management solution</a:t>
            </a:r>
            <a:endParaRPr lang="en-PK" b="1" i="1" dirty="0">
              <a:latin typeface="Alice"/>
            </a:endParaRPr>
          </a:p>
        </p:txBody>
      </p:sp>
    </p:spTree>
    <p:extLst>
      <p:ext uri="{BB962C8B-B14F-4D97-AF65-F5344CB8AC3E}">
        <p14:creationId xmlns:p14="http://schemas.microsoft.com/office/powerpoint/2010/main" val="127153456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A5D3AF-F260-38C2-844E-1D08F6642F27}"/>
              </a:ext>
            </a:extLst>
          </p:cNvPr>
          <p:cNvSpPr txBox="1"/>
          <p:nvPr/>
        </p:nvSpPr>
        <p:spPr>
          <a:xfrm>
            <a:off x="2280356" y="2427111"/>
            <a:ext cx="6792207" cy="1200329"/>
          </a:xfrm>
          <a:prstGeom prst="rect">
            <a:avLst/>
          </a:prstGeom>
          <a:noFill/>
        </p:spPr>
        <p:txBody>
          <a:bodyPr wrap="square" rtlCol="0">
            <a:spAutoFit/>
            <a:scene3d>
              <a:camera prst="orthographicFront"/>
              <a:lightRig rig="threePt" dir="t"/>
            </a:scene3d>
            <a:sp3d extrusionH="57150">
              <a:bevelT h="25400" prst="softRound"/>
            </a:sp3d>
          </a:bodyPr>
          <a:lstStyle/>
          <a:p>
            <a:pPr algn="ctr"/>
            <a:r>
              <a:rPr lang="en-US" sz="5400" b="1" i="1" dirty="0">
                <a:effectLst>
                  <a:glow rad="952500">
                    <a:schemeClr val="accent5">
                      <a:satMod val="175000"/>
                      <a:alpha val="40000"/>
                    </a:schemeClr>
                  </a:glow>
                  <a:reflection blurRad="190500" stA="60000" endA="900" endPos="58000" dir="5400000" sy="-100000" algn="bl" rotWithShape="0"/>
                </a:effectLst>
                <a:latin typeface="Abril Fatface" panose="02000503000000020003" pitchFamily="2" charset="0"/>
              </a:rPr>
              <a:t>Features</a:t>
            </a:r>
            <a:r>
              <a:rPr lang="en-US" sz="4000" b="1" i="1" dirty="0">
                <a:effectLst/>
                <a:latin typeface="Abril Fatface" panose="02000503000000020003" pitchFamily="2" charset="0"/>
              </a:rPr>
              <a:t> </a:t>
            </a:r>
          </a:p>
          <a:p>
            <a:endParaRPr lang="en-PK" dirty="0"/>
          </a:p>
        </p:txBody>
      </p:sp>
    </p:spTree>
    <p:extLst>
      <p:ext uri="{BB962C8B-B14F-4D97-AF65-F5344CB8AC3E}">
        <p14:creationId xmlns:p14="http://schemas.microsoft.com/office/powerpoint/2010/main" val="2372414412"/>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486</TotalTime>
  <Words>749</Words>
  <Application>Microsoft Office PowerPoint</Application>
  <PresentationFormat>Widescreen</PresentationFormat>
  <Paragraphs>71</Paragraphs>
  <Slides>16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Abril Fatface</vt:lpstr>
      <vt:lpstr>Agency FB</vt:lpstr>
      <vt:lpstr>Algerian</vt:lpstr>
      <vt:lpstr>Alice</vt:lpstr>
      <vt:lpstr>Amasis MT Pro</vt:lpstr>
      <vt:lpstr>Arial</vt:lpstr>
      <vt:lpstr>Bahnschrift</vt:lpstr>
      <vt:lpstr>Century Gothic</vt:lpstr>
      <vt:lpstr>Lato</vt:lpstr>
      <vt:lpstr>Söhne</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Mubashir</dc:creator>
  <cp:lastModifiedBy>Muhammad Mubashir</cp:lastModifiedBy>
  <cp:revision>3</cp:revision>
  <dcterms:created xsi:type="dcterms:W3CDTF">2024-01-08T11:23:03Z</dcterms:created>
  <dcterms:modified xsi:type="dcterms:W3CDTF">2024-07-07T13:24:19Z</dcterms:modified>
</cp:coreProperties>
</file>